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4"/>
  </p:notesMasterIdLst>
  <p:handoutMasterIdLst>
    <p:handoutMasterId r:id="rId15"/>
  </p:handoutMasterIdLst>
  <p:sldIdLst>
    <p:sldId id="287" r:id="rId3"/>
    <p:sldId id="362" r:id="rId4"/>
    <p:sldId id="289" r:id="rId5"/>
    <p:sldId id="265" r:id="rId6"/>
    <p:sldId id="278" r:id="rId7"/>
    <p:sldId id="488" r:id="rId8"/>
    <p:sldId id="363" r:id="rId9"/>
    <p:sldId id="364" r:id="rId10"/>
    <p:sldId id="260" r:id="rId11"/>
    <p:sldId id="365" r:id="rId12"/>
    <p:sldId id="285" r:id="rId1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AC1"/>
    <a:srgbClr val="34B7C0"/>
    <a:srgbClr val="B40000"/>
    <a:srgbClr val="9F0552"/>
    <a:srgbClr val="DA0000"/>
    <a:srgbClr val="CC0066"/>
    <a:srgbClr val="CC0000"/>
    <a:srgbClr val="F52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4" autoAdjust="0"/>
    <p:restoredTop sz="93171" autoAdjust="0"/>
  </p:normalViewPr>
  <p:slideViewPr>
    <p:cSldViewPr snapToGrid="0">
      <p:cViewPr varScale="1">
        <p:scale>
          <a:sx n="98" d="100"/>
          <a:sy n="98" d="100"/>
        </p:scale>
        <p:origin x="1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35680C-7355-4CC7-9C41-77C0A625D0FE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E5758B92-2CB7-4994-91C3-B0024757CC95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 </a:t>
          </a:r>
          <a:r>
            <a:rPr lang="lv-LV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bērnu tiesību aizsardzības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sistēmas</a:t>
          </a:r>
          <a:endParaRPr lang="lv-LV" dirty="0"/>
        </a:p>
      </dgm:t>
    </dgm:pt>
    <dgm:pt modelId="{A897FCDF-9D34-4690-9F99-03984AA62CE1}" type="parTrans" cxnId="{37AA23A3-7BE8-48B1-87DA-7421F8E59B11}">
      <dgm:prSet/>
      <dgm:spPr/>
      <dgm:t>
        <a:bodyPr/>
        <a:lstStyle/>
        <a:p>
          <a:endParaRPr lang="lv-LV"/>
        </a:p>
      </dgm:t>
    </dgm:pt>
    <dgm:pt modelId="{59FB4561-4882-4630-A8C2-C8FA7B05D081}" type="sibTrans" cxnId="{37AA23A3-7BE8-48B1-87DA-7421F8E59B11}">
      <dgm:prSet/>
      <dgm:spPr/>
      <dgm:t>
        <a:bodyPr/>
        <a:lstStyle/>
        <a:p>
          <a:endParaRPr lang="lv-LV"/>
        </a:p>
      </dgm:t>
    </dgm:pt>
    <dgm:pt modelId="{C74C02D9-1C39-4622-B155-B43581343429}">
      <dgm:prSet phldrT="[Text]" custT="1"/>
      <dgm:spPr/>
      <dgm:t>
        <a:bodyPr/>
        <a:lstStyle/>
        <a:p>
          <a:r>
            <a:rPr lang="lv-LV" sz="4000" b="1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rPr>
            <a:t></a:t>
          </a:r>
          <a:endParaRPr lang="lv-LV" sz="4000" dirty="0">
            <a:solidFill>
              <a:schemeClr val="accent6"/>
            </a:solidFill>
          </a:endParaRPr>
        </a:p>
      </dgm:t>
    </dgm:pt>
    <dgm:pt modelId="{46E67EA7-8E17-4CC2-BFC2-AF34B8C6A874}" type="parTrans" cxnId="{643214A5-3490-4ECC-9FD6-BDC253D10BA7}">
      <dgm:prSet/>
      <dgm:spPr/>
      <dgm:t>
        <a:bodyPr/>
        <a:lstStyle/>
        <a:p>
          <a:endParaRPr lang="lv-LV"/>
        </a:p>
      </dgm:t>
    </dgm:pt>
    <dgm:pt modelId="{12DD5EE0-935B-4FE6-8DF1-9EE51C8CCBD9}" type="sibTrans" cxnId="{643214A5-3490-4ECC-9FD6-BDC253D10BA7}">
      <dgm:prSet/>
      <dgm:spPr/>
      <dgm:t>
        <a:bodyPr/>
        <a:lstStyle/>
        <a:p>
          <a:endParaRPr lang="lv-LV"/>
        </a:p>
      </dgm:t>
    </dgm:pt>
    <dgm:pt modelId="{9139C5AC-5DA3-40C3-998E-A605E1A5C3D1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rPr>
            <a:t>uz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bērnu </a:t>
          </a:r>
          <a:r>
            <a:rPr lang="lv-LV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LABBŪTĪBAS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sistēmu</a:t>
          </a:r>
          <a:endParaRPr lang="lv-LV" dirty="0"/>
        </a:p>
      </dgm:t>
    </dgm:pt>
    <dgm:pt modelId="{7B85E151-6DB2-42DE-9E1B-0150221FDC89}" type="parTrans" cxnId="{7DDD1DBD-577B-4EFF-8C3A-E5B8D58D790B}">
      <dgm:prSet/>
      <dgm:spPr/>
      <dgm:t>
        <a:bodyPr/>
        <a:lstStyle/>
        <a:p>
          <a:endParaRPr lang="lv-LV"/>
        </a:p>
      </dgm:t>
    </dgm:pt>
    <dgm:pt modelId="{B9EB51C4-EFBD-4883-B9DC-02D9AD099349}" type="sibTrans" cxnId="{7DDD1DBD-577B-4EFF-8C3A-E5B8D58D790B}">
      <dgm:prSet/>
      <dgm:spPr/>
      <dgm:t>
        <a:bodyPr/>
        <a:lstStyle/>
        <a:p>
          <a:endParaRPr lang="lv-LV"/>
        </a:p>
      </dgm:t>
    </dgm:pt>
    <dgm:pt modelId="{24B37621-387B-41E1-8919-5CE489B2A499}" type="pres">
      <dgm:prSet presAssocID="{1B35680C-7355-4CC7-9C41-77C0A625D0FE}" presName="CompostProcess" presStyleCnt="0">
        <dgm:presLayoutVars>
          <dgm:dir/>
          <dgm:resizeHandles val="exact"/>
        </dgm:presLayoutVars>
      </dgm:prSet>
      <dgm:spPr/>
    </dgm:pt>
    <dgm:pt modelId="{EE77A5C4-9C07-43E0-81D5-AFF46FB8FDCA}" type="pres">
      <dgm:prSet presAssocID="{1B35680C-7355-4CC7-9C41-77C0A625D0FE}" presName="arrow" presStyleLbl="bgShp" presStyleIdx="0" presStyleCnt="1" custLinFactNeighborY="-1423"/>
      <dgm:spPr/>
    </dgm:pt>
    <dgm:pt modelId="{444D36E4-D539-443F-86AF-1A616530682B}" type="pres">
      <dgm:prSet presAssocID="{1B35680C-7355-4CC7-9C41-77C0A625D0FE}" presName="linearProcess" presStyleCnt="0"/>
      <dgm:spPr/>
    </dgm:pt>
    <dgm:pt modelId="{CEE4E3CE-2006-4B95-B08B-5594CFDA29F0}" type="pres">
      <dgm:prSet presAssocID="{E5758B92-2CB7-4994-91C3-B0024757CC9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F801A-50E8-4D59-AD67-0D15004EA83E}" type="pres">
      <dgm:prSet presAssocID="{59FB4561-4882-4630-A8C2-C8FA7B05D081}" presName="sibTrans" presStyleCnt="0"/>
      <dgm:spPr/>
    </dgm:pt>
    <dgm:pt modelId="{F418DC99-DF69-4CA5-A7DE-E1E8D2DE75CB}" type="pres">
      <dgm:prSet presAssocID="{C74C02D9-1C39-4622-B155-B4358134342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EA9B3-D025-4588-8F7C-D81284962124}" type="pres">
      <dgm:prSet presAssocID="{12DD5EE0-935B-4FE6-8DF1-9EE51C8CCBD9}" presName="sibTrans" presStyleCnt="0"/>
      <dgm:spPr/>
    </dgm:pt>
    <dgm:pt modelId="{86508591-9C07-4682-82B3-F72BC58B3794}" type="pres">
      <dgm:prSet presAssocID="{9139C5AC-5DA3-40C3-998E-A605E1A5C3D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AA23A3-7BE8-48B1-87DA-7421F8E59B11}" srcId="{1B35680C-7355-4CC7-9C41-77C0A625D0FE}" destId="{E5758B92-2CB7-4994-91C3-B0024757CC95}" srcOrd="0" destOrd="0" parTransId="{A897FCDF-9D34-4690-9F99-03984AA62CE1}" sibTransId="{59FB4561-4882-4630-A8C2-C8FA7B05D081}"/>
    <dgm:cxn modelId="{8827DA08-0D43-0548-9E29-9F89A8D8DC35}" type="presOf" srcId="{C74C02D9-1C39-4622-B155-B43581343429}" destId="{F418DC99-DF69-4CA5-A7DE-E1E8D2DE75CB}" srcOrd="0" destOrd="0" presId="urn:microsoft.com/office/officeart/2005/8/layout/hProcess9"/>
    <dgm:cxn modelId="{7DDD1DBD-577B-4EFF-8C3A-E5B8D58D790B}" srcId="{1B35680C-7355-4CC7-9C41-77C0A625D0FE}" destId="{9139C5AC-5DA3-40C3-998E-A605E1A5C3D1}" srcOrd="2" destOrd="0" parTransId="{7B85E151-6DB2-42DE-9E1B-0150221FDC89}" sibTransId="{B9EB51C4-EFBD-4883-B9DC-02D9AD099349}"/>
    <dgm:cxn modelId="{0AF359B5-4BBF-264C-9E89-748AAF32ED8B}" type="presOf" srcId="{E5758B92-2CB7-4994-91C3-B0024757CC95}" destId="{CEE4E3CE-2006-4B95-B08B-5594CFDA29F0}" srcOrd="0" destOrd="0" presId="urn:microsoft.com/office/officeart/2005/8/layout/hProcess9"/>
    <dgm:cxn modelId="{643214A5-3490-4ECC-9FD6-BDC253D10BA7}" srcId="{1B35680C-7355-4CC7-9C41-77C0A625D0FE}" destId="{C74C02D9-1C39-4622-B155-B43581343429}" srcOrd="1" destOrd="0" parTransId="{46E67EA7-8E17-4CC2-BFC2-AF34B8C6A874}" sibTransId="{12DD5EE0-935B-4FE6-8DF1-9EE51C8CCBD9}"/>
    <dgm:cxn modelId="{B05D1C32-41A5-4046-B6EE-EBACAE997548}" type="presOf" srcId="{1B35680C-7355-4CC7-9C41-77C0A625D0FE}" destId="{24B37621-387B-41E1-8919-5CE489B2A499}" srcOrd="0" destOrd="0" presId="urn:microsoft.com/office/officeart/2005/8/layout/hProcess9"/>
    <dgm:cxn modelId="{C5577EC0-86A8-0243-B700-E5CEEA170010}" type="presOf" srcId="{9139C5AC-5DA3-40C3-998E-A605E1A5C3D1}" destId="{86508591-9C07-4682-82B3-F72BC58B3794}" srcOrd="0" destOrd="0" presId="urn:microsoft.com/office/officeart/2005/8/layout/hProcess9"/>
    <dgm:cxn modelId="{7C105A34-1D65-094F-B63B-BB90642967A0}" type="presParOf" srcId="{24B37621-387B-41E1-8919-5CE489B2A499}" destId="{EE77A5C4-9C07-43E0-81D5-AFF46FB8FDCA}" srcOrd="0" destOrd="0" presId="urn:microsoft.com/office/officeart/2005/8/layout/hProcess9"/>
    <dgm:cxn modelId="{F62D358C-FCB4-5940-B413-F658574FC808}" type="presParOf" srcId="{24B37621-387B-41E1-8919-5CE489B2A499}" destId="{444D36E4-D539-443F-86AF-1A616530682B}" srcOrd="1" destOrd="0" presId="urn:microsoft.com/office/officeart/2005/8/layout/hProcess9"/>
    <dgm:cxn modelId="{93B14317-B5C0-604A-9D7A-18A7E14FA179}" type="presParOf" srcId="{444D36E4-D539-443F-86AF-1A616530682B}" destId="{CEE4E3CE-2006-4B95-B08B-5594CFDA29F0}" srcOrd="0" destOrd="0" presId="urn:microsoft.com/office/officeart/2005/8/layout/hProcess9"/>
    <dgm:cxn modelId="{D3BA3CD1-8D07-7B40-90D4-14A94CD5B3C8}" type="presParOf" srcId="{444D36E4-D539-443F-86AF-1A616530682B}" destId="{EC8F801A-50E8-4D59-AD67-0D15004EA83E}" srcOrd="1" destOrd="0" presId="urn:microsoft.com/office/officeart/2005/8/layout/hProcess9"/>
    <dgm:cxn modelId="{60A13754-FA8F-6A4F-BC0C-D33DFA39A561}" type="presParOf" srcId="{444D36E4-D539-443F-86AF-1A616530682B}" destId="{F418DC99-DF69-4CA5-A7DE-E1E8D2DE75CB}" srcOrd="2" destOrd="0" presId="urn:microsoft.com/office/officeart/2005/8/layout/hProcess9"/>
    <dgm:cxn modelId="{3937528C-A34C-4C4B-82FE-DB4919DC6F3C}" type="presParOf" srcId="{444D36E4-D539-443F-86AF-1A616530682B}" destId="{ECFEA9B3-D025-4588-8F7C-D81284962124}" srcOrd="3" destOrd="0" presId="urn:microsoft.com/office/officeart/2005/8/layout/hProcess9"/>
    <dgm:cxn modelId="{03566AC6-FC44-4148-A97B-D4C43B991C00}" type="presParOf" srcId="{444D36E4-D539-443F-86AF-1A616530682B}" destId="{86508591-9C07-4682-82B3-F72BC58B379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7A5C4-9C07-43E0-81D5-AFF46FB8FDCA}">
      <dsp:nvSpPr>
        <dsp:cNvPr id="0" name=""/>
        <dsp:cNvSpPr/>
      </dsp:nvSpPr>
      <dsp:spPr>
        <a:xfrm>
          <a:off x="431287" y="0"/>
          <a:ext cx="4887922" cy="1304614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E4E3CE-2006-4B95-B08B-5594CFDA29F0}">
      <dsp:nvSpPr>
        <dsp:cNvPr id="0" name=""/>
        <dsp:cNvSpPr/>
      </dsp:nvSpPr>
      <dsp:spPr>
        <a:xfrm>
          <a:off x="6177" y="391384"/>
          <a:ext cx="1850941" cy="5218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 </a:t>
          </a:r>
          <a:r>
            <a:rPr lang="lv-LV" sz="1100" b="1" kern="12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bērnu tiesību aizsardzības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sistēmas</a:t>
          </a:r>
          <a:endParaRPr lang="lv-LV" sz="1100" kern="1200" dirty="0"/>
        </a:p>
      </dsp:txBody>
      <dsp:txXfrm>
        <a:off x="31651" y="416858"/>
        <a:ext cx="1799993" cy="470897"/>
      </dsp:txXfrm>
    </dsp:sp>
    <dsp:sp modelId="{F418DC99-DF69-4CA5-A7DE-E1E8D2DE75CB}">
      <dsp:nvSpPr>
        <dsp:cNvPr id="0" name=""/>
        <dsp:cNvSpPr/>
      </dsp:nvSpPr>
      <dsp:spPr>
        <a:xfrm>
          <a:off x="1949777" y="391384"/>
          <a:ext cx="1850941" cy="5218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4000" b="1" kern="12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rPr>
            <a:t></a:t>
          </a:r>
          <a:endParaRPr lang="lv-LV" sz="4000" kern="1200" dirty="0">
            <a:solidFill>
              <a:schemeClr val="accent6"/>
            </a:solidFill>
          </a:endParaRPr>
        </a:p>
      </dsp:txBody>
      <dsp:txXfrm>
        <a:off x="1975251" y="416858"/>
        <a:ext cx="1799993" cy="470897"/>
      </dsp:txXfrm>
    </dsp:sp>
    <dsp:sp modelId="{86508591-9C07-4682-82B3-F72BC58B3794}">
      <dsp:nvSpPr>
        <dsp:cNvPr id="0" name=""/>
        <dsp:cNvSpPr/>
      </dsp:nvSpPr>
      <dsp:spPr>
        <a:xfrm>
          <a:off x="3893378" y="391384"/>
          <a:ext cx="1850941" cy="5218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rPr>
            <a:t>uz 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bērnu </a:t>
          </a:r>
          <a:r>
            <a:rPr lang="lv-LV" sz="1100" b="1" kern="12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LABBŪTĪBAS</a:t>
          </a: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sistēmu</a:t>
          </a:r>
          <a:endParaRPr lang="lv-LV" sz="1100" kern="1200" dirty="0"/>
        </a:p>
      </dsp:txBody>
      <dsp:txXfrm>
        <a:off x="3918852" y="416858"/>
        <a:ext cx="1799993" cy="470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06/08/2020</a:t>
            </a: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795E1-904C-4353-8BC5-F9DFF48FF6E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3739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06/08/2020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A1486-A9C5-4DD5-9581-93229364B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040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A1486-A9C5-4DD5-9581-93229364BEC7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06/08/2020</a:t>
            </a:r>
          </a:p>
        </p:txBody>
      </p:sp>
    </p:spTree>
    <p:extLst>
      <p:ext uri="{BB962C8B-B14F-4D97-AF65-F5344CB8AC3E}">
        <p14:creationId xmlns:p14="http://schemas.microsoft.com/office/powerpoint/2010/main" val="1545972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3F39B8-EEBD-4DC6-9A4F-7B8773317956}" type="slidenum">
              <a:rPr lang="lv-LV" altLang="lv-LV" smtClean="0"/>
              <a:pPr>
                <a:defRPr/>
              </a:pPr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84558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06/08/2020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2A1486-A9C5-4DD5-9581-93229364BE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31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06/08/2020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2A1486-A9C5-4DD5-9581-93229364BE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3972DF-AF7D-4A88-804C-5A14635F0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FC8DA9C-79D9-4F06-B4BA-B96FAAB5E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5E8415-33B3-40B1-907E-64176A87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2A92AC-FC36-482C-854D-25753958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727020-5A34-4189-A5D5-38CADC14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1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5A4E1-A8EE-4402-BAE4-84CB82ECB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2C22CD3-0C6A-4E1F-8C3C-C79C6568F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D61AA8-AB94-453F-9431-6B895057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03A59C-5AB3-44B3-8CF8-0FA406570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345F7-E801-4AB3-9C25-2E2CBFB3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0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6896C6A-6A20-4C4D-9C9B-454646565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3D92F8-B5FE-4C61-B14C-59A281DCA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B483D0-6C9F-46DC-B5AD-B14D0E5FF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379611-4BD1-4AC7-AB4D-267EFF4D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EB5414-C1EC-42BD-A902-00A004A3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46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1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5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4B62CEE-425B-4AF4-B137-8E8830A22B4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54476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9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266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9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673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784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80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24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780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01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CFE2BC-CB58-4762-AFB7-1200F5B5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AFC35E-FD49-4439-AF3C-D27603E23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01C646-CAB2-4712-8FDF-EC9DAB85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7FCFD2-1022-47F2-ADB1-69076525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1F2E40-5DC1-495A-9A04-A457BC9DA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79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703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9851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3905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88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5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D76453-EC00-4FEA-A2E8-BF022C873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5D42D05-ACAD-45BF-AA4D-D9D5E98A6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1C3ECA-42E3-46BE-A542-29C86D71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6C7B5C-AB1C-4720-AF4C-3355C25C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03D12C-09DA-492C-B7CC-9CBA4F9C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8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C3A68E-2EAF-495B-9376-A16ED7B0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A4C936-5AFF-41AA-8692-F45444396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C2F8A12-2350-42DC-ABA8-65B2A66FF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16109A-83B9-4F7B-852A-7D9800289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EC327D1-06A1-4B78-B9C2-18EF3A0BE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E51C75-C5E1-4B04-8334-9664AB976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0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8EA60A-CEE3-465C-9459-DE3C079D4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1C29092-BCC7-4F3B-B8A6-55957CAE3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6AC38BD-BC8F-4ED4-B07A-17E30FD78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633D576-28EB-41F3-AF2B-ADF6A2127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B62784-B2C3-43BC-A374-EDA8AA33F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9E12FF-DB4B-4123-AE84-B3303594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596E60-6E68-4EB2-ADC8-A60C9F09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FE6AA6-5538-43AF-8D4D-005087DF2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29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3024A-5EF8-47D0-B5C7-0091BD7B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93C32A0-9472-4506-8869-8AAF0ECE4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655FB11-8EAF-4587-AF37-5EAEFC0E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1D94E0F-C2C0-4F3F-B659-AAB5ED876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1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0542239-8A61-41C1-A229-5C618A1D2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713F832-85B2-411D-85C6-8C2AE8EC4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738816F-A86B-4C50-B1AD-31B28586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7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1BF02F-D998-44A2-9600-B326870D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8F9CE5-E960-41CC-BFB2-1D66C740A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E59288-E18C-4E7F-8101-115560CA5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38AFE5-1808-4635-9FD7-987442D4D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6673A01-0981-463B-9F9F-EB6AEEF0D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E60F1F-9236-4AF1-958A-AAB4908F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6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F85A79-9FD7-41FE-B5DD-C7E482A6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EE96A1F-EB9B-4BC7-8D43-EB1290CEC2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FA844EF-C434-45C1-B245-E5AFDB88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856CDC-5511-443B-B727-FC6A40AF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773CF5-A5D2-4F35-812B-1C3366B5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71E6AC-C4A1-48A6-A554-4BC93C36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3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0B98157-1F65-43A1-AEB3-488E2361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7A1DB7-78A0-4429-A402-AD0B23A71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D403B7-DEF0-4C65-AB25-03B7D8A3C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F651CF-C290-4467-B4DB-9D96A2DF3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D59E03-9A1F-4373-9300-BA541A7C3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962D2-EF59-4193-8832-CAF6E94B4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33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pkc.gov.lv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6"/>
          <p:cNvSpPr>
            <a:spLocks noGrp="1"/>
          </p:cNvSpPr>
          <p:nvPr>
            <p:ph type="title"/>
          </p:nvPr>
        </p:nvSpPr>
        <p:spPr>
          <a:xfrm>
            <a:off x="2222679" y="3345577"/>
            <a:ext cx="7772400" cy="1030480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lv-LV" altLang="lv-LV" sz="25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panose="020B0600070205080204" pitchFamily="34" charset="-128"/>
              </a:rPr>
              <a:t>Par aktualitātēm </a:t>
            </a:r>
            <a:br>
              <a:rPr lang="lv-LV" altLang="lv-LV" sz="25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panose="020B0600070205080204" pitchFamily="34" charset="-128"/>
              </a:rPr>
            </a:br>
            <a:r>
              <a:rPr lang="lv-LV" altLang="lv-LV" sz="2600" dirty="0">
                <a:solidFill>
                  <a:srgbClr val="3E8494"/>
                </a:solidFill>
                <a:ea typeface="MS PGothic" panose="020B0600070205080204" pitchFamily="34" charset="-128"/>
              </a:rPr>
              <a:t>agrīnā preventīvā atbalsta pakalpojumu</a:t>
            </a:r>
            <a:r>
              <a:rPr lang="lv-LV" altLang="lv-LV" sz="25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panose="020B0600070205080204" pitchFamily="34" charset="-128"/>
              </a:rPr>
              <a:t> klāsta attīstīšanā bērniem</a:t>
            </a:r>
            <a:endParaRPr lang="lv-LV" altLang="lv-LV" sz="2500" dirty="0">
              <a:solidFill>
                <a:srgbClr val="62ABBD"/>
              </a:solidFill>
              <a:ea typeface="MS PGothic" panose="020B0600070205080204" pitchFamily="34" charset="-128"/>
            </a:endParaRPr>
          </a:p>
        </p:txBody>
      </p:sp>
      <p:sp>
        <p:nvSpPr>
          <p:cNvPr id="1433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044619" y="5228175"/>
            <a:ext cx="7772400" cy="1323975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endParaRPr lang="lv-LV" altLang="lv-LV" dirty="0">
              <a:solidFill>
                <a:schemeClr val="tx1">
                  <a:lumMod val="75000"/>
                  <a:lumOff val="25000"/>
                </a:schemeClr>
              </a:solidFill>
              <a:ea typeface="MS PGothic" panose="020B0600070205080204" pitchFamily="34" charset="-128"/>
            </a:endParaRPr>
          </a:p>
          <a:p>
            <a:pPr algn="r">
              <a:lnSpc>
                <a:spcPct val="90000"/>
              </a:lnSpc>
            </a:pPr>
            <a:endParaRPr lang="lv-LV" altLang="lv-LV" dirty="0">
              <a:solidFill>
                <a:schemeClr val="tx1">
                  <a:lumMod val="75000"/>
                  <a:lumOff val="25000"/>
                </a:schemeClr>
              </a:solidFill>
              <a:ea typeface="MS PGothic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04220" y="5764502"/>
            <a:ext cx="345503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08.09.2021.</a:t>
            </a:r>
          </a:p>
          <a:p>
            <a:pPr algn="ctr"/>
            <a:endParaRPr lang="lv-LV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8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AA59B-0CED-4BE9-B086-3278798BA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1229" y="136529"/>
            <a:ext cx="8506903" cy="911041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UZSĀKTIE DARBI</a:t>
            </a:r>
            <a:b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8EAA57-B720-4871-8902-72BE14125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7263" y="1280870"/>
            <a:ext cx="7654833" cy="5605797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1200"/>
              </a:spcAft>
              <a:buFont typeface="+mj-lt"/>
              <a:buAutoNum type="arabicPeriod" startAt="7"/>
            </a:pPr>
            <a:r>
              <a:rPr lang="lv-LV" sz="1800" dirty="0">
                <a:solidFill>
                  <a:srgbClr val="3FAAC1"/>
                </a:solidFill>
                <a:ea typeface="Verdana" panose="020B0604030504040204" pitchFamily="34" charset="0"/>
              </a:rPr>
              <a:t>KONFERENCE AGŖĪNĀ PREVENTĪVĀ ATBALSTA TĒMAS AKTUALIZĒŠANAI UN SATURA IZPRATNES VEIDOŠANAI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2021.gada 15.oktobris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Partnerībā ar LPS, BKUS, Latvijas Bērnu labklājības tīklu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Ar ārvalstu </a:t>
            </a:r>
            <a:r>
              <a:rPr lang="lv-LV" sz="1800" dirty="0" err="1">
                <a:ea typeface="Verdana" panose="020B0604030504040204" pitchFamily="34" charset="0"/>
              </a:rPr>
              <a:t>zin</a:t>
            </a:r>
            <a:r>
              <a:rPr lang="en-US" sz="1800" dirty="0" err="1">
                <a:ea typeface="Verdana" panose="020B0604030504040204" pitchFamily="34" charset="0"/>
              </a:rPr>
              <a:t>ātnieku</a:t>
            </a:r>
            <a:r>
              <a:rPr lang="en-US" sz="1800" dirty="0">
                <a:ea typeface="Verdana" panose="020B0604030504040204" pitchFamily="34" charset="0"/>
              </a:rPr>
              <a:t> un </a:t>
            </a:r>
            <a:r>
              <a:rPr lang="lv-LV" sz="1800" dirty="0">
                <a:ea typeface="Verdana" panose="020B0604030504040204" pitchFamily="34" charset="0"/>
              </a:rPr>
              <a:t>ekspertu līdzdalību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1.daļā – ārvalstu agrīnā preventīvā atbalsta sistēmu apskats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2.daļā – agrīnās intervences programmu </a:t>
            </a:r>
            <a:r>
              <a:rPr lang="lv-LV" sz="1800" dirty="0" err="1">
                <a:ea typeface="Verdana" panose="020B0604030504040204" pitchFamily="34" charset="0"/>
              </a:rPr>
              <a:t>brančs</a:t>
            </a:r>
            <a:endParaRPr lang="lv-LV" sz="1800" dirty="0">
              <a:ea typeface="Verdana" panose="020B0604030504040204" pitchFamily="34" charset="0"/>
            </a:endParaRP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Mērķauditorija – politiķi, politikas veidotāji un īstenotāji izglītības, veselības un labklājības jomās, praktiķi no pašvaldībām un NVO, speciālisti</a:t>
            </a:r>
          </a:p>
        </p:txBody>
      </p:sp>
      <p:pic>
        <p:nvPicPr>
          <p:cNvPr id="1026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0584C7-3862-4488-AC2C-A1C2C9B6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1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514600" y="3635375"/>
            <a:ext cx="7772400" cy="914400"/>
          </a:xfrm>
        </p:spPr>
        <p:txBody>
          <a:bodyPr/>
          <a:lstStyle/>
          <a:p>
            <a:r>
              <a:rPr lang="lv-LV" altLang="lv-LV" sz="2400" dirty="0">
                <a:solidFill>
                  <a:schemeClr val="tx1">
                    <a:lumMod val="85000"/>
                    <a:lumOff val="15000"/>
                  </a:schemeClr>
                </a:solidFill>
                <a:ea typeface="MS PGothic" panose="020B0600070205080204" pitchFamily="34" charset="-128"/>
              </a:rPr>
              <a:t>Ar atbildību par Latvijas nākotni!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468308" y="5053013"/>
            <a:ext cx="4757737" cy="6397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lv-LV" dirty="0">
                <a:hlinkClick r:id="rId2"/>
              </a:rPr>
              <a:t>www.pkc.gov.lv</a:t>
            </a:r>
            <a:endParaRPr lang="lv-LV" dirty="0"/>
          </a:p>
          <a:p>
            <a:pPr algn="l">
              <a:defRPr/>
            </a:pPr>
            <a:r>
              <a:rPr lang="lv-LV" dirty="0">
                <a:solidFill>
                  <a:schemeClr val="bg2">
                    <a:lumMod val="25000"/>
                  </a:schemeClr>
                </a:solidFill>
              </a:rPr>
              <a:t>@</a:t>
            </a:r>
            <a:r>
              <a:rPr lang="lv-LV" dirty="0" err="1">
                <a:solidFill>
                  <a:schemeClr val="bg2">
                    <a:lumMod val="25000"/>
                  </a:schemeClr>
                </a:solidFill>
              </a:rPr>
              <a:t>LVnakotne</a:t>
            </a:r>
            <a:r>
              <a:rPr lang="lv-LV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l">
              <a:defRPr/>
            </a:pPr>
            <a:endParaRPr lang="lv-LV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1343" y="236489"/>
            <a:ext cx="6096000" cy="1036643"/>
          </a:xfrm>
        </p:spPr>
        <p:txBody>
          <a:bodyPr/>
          <a:lstStyle/>
          <a:p>
            <a:r>
              <a:rPr lang="en-US" dirty="0">
                <a:solidFill>
                  <a:srgbClr val="B40000"/>
                </a:solidFill>
              </a:rPr>
              <a:t>PAMATOJUMS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5200" y="875520"/>
            <a:ext cx="6746240" cy="53873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lv-LV" sz="1800" b="1" dirty="0">
                <a:solidFill>
                  <a:schemeClr val="accent1">
                    <a:lumMod val="50000"/>
                  </a:schemeClr>
                </a:solidFill>
              </a:rPr>
              <a:t>Latvijas Nacionālais attīstības plāns 2021.-2027.gadam</a:t>
            </a:r>
          </a:p>
          <a:p>
            <a:r>
              <a:rPr lang="lv-LV" sz="1700" b="1" dirty="0">
                <a:solidFill>
                  <a:srgbClr val="3F8393"/>
                </a:solidFill>
              </a:rPr>
              <a:t>Stratēģiskais mērķis </a:t>
            </a:r>
          </a:p>
          <a:p>
            <a:pPr>
              <a:spcAft>
                <a:spcPts val="600"/>
              </a:spcAft>
            </a:pPr>
            <a:r>
              <a:rPr lang="lv-LV" sz="1900" dirty="0">
                <a:latin typeface="+mn-lt"/>
              </a:rPr>
              <a:t>Līdz minimumam mazināt nabadzības risku bērniem</a:t>
            </a:r>
          </a:p>
          <a:p>
            <a:r>
              <a:rPr lang="lv-LV" sz="1700" b="1" dirty="0">
                <a:solidFill>
                  <a:srgbClr val="3F8393"/>
                </a:solidFill>
              </a:rPr>
              <a:t>Rīcības virzieni</a:t>
            </a:r>
          </a:p>
          <a:p>
            <a:pPr marL="285744" indent="-285744">
              <a:buFont typeface="Wingdings" charset="2"/>
              <a:buChar char="§"/>
            </a:pPr>
            <a:r>
              <a:rPr lang="lv-LV" sz="1900" dirty="0">
                <a:latin typeface="+mn-lt"/>
              </a:rPr>
              <a:t>Psiholoģiskā un emocionālā labklājība</a:t>
            </a:r>
          </a:p>
          <a:p>
            <a:pPr marL="285744" indent="-285744">
              <a:buFont typeface="Wingdings" charset="2"/>
              <a:buChar char="§"/>
            </a:pPr>
            <a:r>
              <a:rPr lang="lv-LV" sz="1900" dirty="0">
                <a:latin typeface="+mn-lt"/>
              </a:rPr>
              <a:t>Stipras ģimenes paaudzēs</a:t>
            </a:r>
          </a:p>
          <a:p>
            <a:pPr marL="285744" indent="-285744">
              <a:spcAft>
                <a:spcPts val="300"/>
              </a:spcAft>
              <a:buFont typeface="Wingdings" charset="2"/>
              <a:buChar char="§"/>
            </a:pPr>
            <a:r>
              <a:rPr lang="lv-LV" sz="1900" dirty="0">
                <a:latin typeface="+mn-lt"/>
              </a:rPr>
              <a:t>Kvalitatīva, pieejama, iekļaujoša izglītība</a:t>
            </a:r>
          </a:p>
          <a:p>
            <a:r>
              <a:rPr lang="lv-LV" sz="1700" b="1" dirty="0">
                <a:solidFill>
                  <a:srgbClr val="3F8393"/>
                </a:solidFill>
              </a:rPr>
              <a:t>Darbības</a:t>
            </a:r>
          </a:p>
          <a:p>
            <a:pPr>
              <a:spcAft>
                <a:spcPts val="600"/>
              </a:spcAft>
            </a:pPr>
            <a:r>
              <a:rPr lang="lv-LV" sz="1900" dirty="0">
                <a:latin typeface="+mn-lt"/>
              </a:rPr>
              <a:t>Visaptveroša </a:t>
            </a:r>
            <a:r>
              <a:rPr lang="lv-LV" sz="1900" dirty="0" err="1">
                <a:latin typeface="+mn-lt"/>
              </a:rPr>
              <a:t>prevencijas</a:t>
            </a:r>
            <a:r>
              <a:rPr lang="lv-LV" sz="1900" dirty="0">
                <a:latin typeface="+mn-lt"/>
              </a:rPr>
              <a:t> sistēma bērnu veselīgu attīstību, izaugsmi un </a:t>
            </a:r>
            <a:r>
              <a:rPr lang="lv-LV" sz="1900" dirty="0" err="1">
                <a:latin typeface="+mn-lt"/>
              </a:rPr>
              <a:t>pašrealizāciju</a:t>
            </a:r>
            <a:r>
              <a:rPr lang="lv-LV" sz="1900" dirty="0">
                <a:latin typeface="+mn-lt"/>
              </a:rPr>
              <a:t> kavējošu risku agrīnai novēršanai</a:t>
            </a:r>
          </a:p>
          <a:p>
            <a:pPr>
              <a:spcAft>
                <a:spcPts val="600"/>
              </a:spcAft>
            </a:pPr>
            <a:r>
              <a:rPr lang="lv-LV" sz="1900" dirty="0">
                <a:latin typeface="+mn-lt"/>
              </a:rPr>
              <a:t>Vienlīdzīgas iespējas bērniem ar speciālām vajadzībām</a:t>
            </a:r>
          </a:p>
          <a:p>
            <a:pPr>
              <a:spcAft>
                <a:spcPts val="600"/>
              </a:spcAft>
            </a:pPr>
            <a:r>
              <a:rPr lang="lv-LV" sz="1800" b="1" dirty="0">
                <a:solidFill>
                  <a:schemeClr val="accent1">
                    <a:lumMod val="50000"/>
                  </a:schemeClr>
                </a:solidFill>
              </a:rPr>
              <a:t>Valdības rīcības plāns</a:t>
            </a:r>
          </a:p>
          <a:p>
            <a:pPr>
              <a:spcAft>
                <a:spcPts val="600"/>
              </a:spcAft>
            </a:pP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MK 2019.gada 3. septembra lēmums</a:t>
            </a:r>
            <a:endParaRPr lang="lv-LV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lv-LV" sz="1900" dirty="0">
                <a:latin typeface="+mn-lt"/>
              </a:rPr>
              <a:t>Atbalstīt PKC izstrādāto risinājumu starpnozaru sadarbības un atbalsta sistēmas pilnveidei bērnu attīstības, uzvedības un psihisko traucējumu veidošanās risku mazināšanai</a:t>
            </a:r>
          </a:p>
          <a:p>
            <a:pPr>
              <a:spcAft>
                <a:spcPts val="600"/>
              </a:spcAft>
            </a:pPr>
            <a:r>
              <a:rPr lang="lv-LV" sz="1900" b="1" dirty="0">
                <a:solidFill>
                  <a:schemeClr val="accent1">
                    <a:lumMod val="50000"/>
                  </a:schemeClr>
                </a:solidFill>
              </a:rPr>
              <a:t>MK 2020.gada 22.septembra lēmums</a:t>
            </a:r>
          </a:p>
          <a:p>
            <a:pPr>
              <a:spcAft>
                <a:spcPts val="600"/>
              </a:spcAft>
            </a:pPr>
            <a:r>
              <a:rPr lang="lv-LV" sz="1900" dirty="0">
                <a:latin typeface="+mn-lt"/>
              </a:rPr>
              <a:t>Agrīnās </a:t>
            </a:r>
            <a:r>
              <a:rPr lang="lv-LV" sz="1900" dirty="0" err="1">
                <a:latin typeface="+mn-lt"/>
              </a:rPr>
              <a:t>prevencijas</a:t>
            </a:r>
            <a:r>
              <a:rPr lang="lv-LV" sz="1900" dirty="0">
                <a:latin typeface="+mn-lt"/>
              </a:rPr>
              <a:t> sistēmas ieviešanai PKC atlasīt jaunus pakalpojumus</a:t>
            </a:r>
            <a:endParaRPr lang="lv-LV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4B62CEE-425B-4AF4-B137-8E8830A22B4E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E5E3D334-BBFF-E144-9032-A2CC7396B6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1"/>
          <a:stretch/>
        </p:blipFill>
        <p:spPr>
          <a:xfrm>
            <a:off x="1170619" y="2510420"/>
            <a:ext cx="2992835" cy="211756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1322" y="2"/>
            <a:ext cx="2104845" cy="1509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pic>
        <p:nvPicPr>
          <p:cNvPr id="9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592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201" y="118225"/>
            <a:ext cx="7521001" cy="822107"/>
          </a:xfrm>
        </p:spPr>
        <p:txBody>
          <a:bodyPr>
            <a:normAutofit/>
          </a:bodyPr>
          <a:lstStyle/>
          <a:p>
            <a:pPr algn="ctr"/>
            <a:r>
              <a:rPr lang="lv-LV" sz="2400" b="1" dirty="0">
                <a:solidFill>
                  <a:srgbClr val="B4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AGRĪNS PREVENTĪVS ATBALSTS</a:t>
            </a:r>
            <a:endParaRPr lang="en-US" sz="2400" b="1" dirty="0">
              <a:solidFill>
                <a:srgbClr val="B4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65" y="1474839"/>
            <a:ext cx="5720795" cy="51395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lv-LV" sz="2000" b="1" dirty="0"/>
              <a:t>Savlaicīga risku un problēmu identificēšana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000" b="1" dirty="0"/>
              <a:t>   </a:t>
            </a:r>
            <a:r>
              <a:rPr lang="lv-LV" sz="2000" dirty="0"/>
              <a:t>(</a:t>
            </a:r>
            <a:r>
              <a:rPr lang="lv-LV" sz="1800" i="1" dirty="0" err="1"/>
              <a:t>skrīnings</a:t>
            </a:r>
            <a:r>
              <a:rPr lang="lv-LV" sz="1800" i="1" dirty="0"/>
              <a:t>, novērtēšana, attīstības risku diagnostika</a:t>
            </a:r>
            <a:r>
              <a:rPr lang="lv-LV" sz="2000" dirty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lv-LV" sz="2000" b="1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lv-LV" sz="2000" b="1" dirty="0"/>
              <a:t>Efektīva agrīna atbalsta (intervences) sniegšana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000" b="1" dirty="0"/>
              <a:t>    </a:t>
            </a:r>
            <a:r>
              <a:rPr lang="lv-LV" sz="2000" dirty="0"/>
              <a:t>(</a:t>
            </a:r>
            <a:r>
              <a:rPr lang="lv-LV" sz="1800" i="1" dirty="0"/>
              <a:t>bērniem &amp; jauniešiem, kam riska faktoru ietekmē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i="1" dirty="0"/>
              <a:t>     draud slikti rezultāti, palīdzēt attīstīt personības visu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i="1" dirty="0"/>
              <a:t>     stipro pušu un prasmju kopumu, mazinot &amp; kompensējot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i="1" dirty="0"/>
              <a:t>     riska ietekmi, sagatavot bērnu pieauguša cilvēka dzīvei</a:t>
            </a:r>
            <a:r>
              <a:rPr lang="lv-LV" sz="2000" dirty="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lv-LV" sz="20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lv-LV" sz="2000" b="1" dirty="0"/>
              <a:t>Intervences instrumentu sistēmas  veidošana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000" b="1" dirty="0"/>
              <a:t>    </a:t>
            </a:r>
            <a:r>
              <a:rPr lang="lv-LV" sz="1800" dirty="0"/>
              <a:t>(</a:t>
            </a:r>
            <a:r>
              <a:rPr lang="lv-LV" sz="1800" i="1" dirty="0"/>
              <a:t>metodiku izstrāde &amp; adaptācija, validācija u.tml.</a:t>
            </a:r>
            <a:r>
              <a:rPr lang="lv-LV" sz="1800" dirty="0"/>
              <a:t>)</a:t>
            </a:r>
            <a:endParaRPr lang="lv-LV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2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000" dirty="0"/>
              <a:t>Agrīns preventīvs atbalsts samazina riska faktoru ietekmi un pastiprina aizsargājošo faktoru ietekmi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000" dirty="0"/>
              <a:t>bērna dzīvē.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940552" y="1909766"/>
            <a:ext cx="3921125" cy="3932237"/>
            <a:chOff x="6292850" y="1325563"/>
            <a:chExt cx="3921125" cy="3932237"/>
          </a:xfrm>
        </p:grpSpPr>
        <p:sp>
          <p:nvSpPr>
            <p:cNvPr id="9" name="Oval 8"/>
            <p:cNvSpPr/>
            <p:nvPr/>
          </p:nvSpPr>
          <p:spPr>
            <a:xfrm>
              <a:off x="6372366" y="3021211"/>
              <a:ext cx="2152650" cy="21542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Sociālā</a:t>
              </a:r>
              <a:r>
                <a:rPr lang="en-US" b="1" dirty="0">
                  <a:solidFill>
                    <a:srgbClr val="2683C6">
                      <a:lumMod val="75000"/>
                    </a:srgbClr>
                  </a:solidFill>
                </a:rPr>
                <a:t> un </a:t>
              </a:r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emocionālā</a:t>
              </a:r>
              <a:r>
                <a:rPr lang="en-US" b="1" dirty="0">
                  <a:solidFill>
                    <a:srgbClr val="2683C6">
                      <a:lumMod val="75000"/>
                    </a:srgbClr>
                  </a:solidFill>
                </a:rPr>
                <a:t> </a:t>
              </a:r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attīstība</a:t>
              </a:r>
              <a:endParaRPr lang="en-US" b="1" dirty="0">
                <a:solidFill>
                  <a:srgbClr val="2683C6">
                    <a:lumMod val="75000"/>
                  </a:srgbClr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292850" y="1325563"/>
              <a:ext cx="2152650" cy="21542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Fiziskā</a:t>
              </a:r>
              <a:r>
                <a:rPr lang="en-US" b="1" dirty="0">
                  <a:solidFill>
                    <a:srgbClr val="2683C6">
                      <a:lumMod val="75000"/>
                    </a:srgbClr>
                  </a:solidFill>
                </a:rPr>
                <a:t> </a:t>
              </a:r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attīstība</a:t>
              </a:r>
              <a:endParaRPr lang="en-US" b="1" dirty="0">
                <a:solidFill>
                  <a:srgbClr val="2683C6">
                    <a:lumMod val="75000"/>
                  </a:srgbClr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8061325" y="1325563"/>
              <a:ext cx="2152650" cy="21542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Kognitīvā</a:t>
              </a:r>
              <a:r>
                <a:rPr lang="en-US" b="1" dirty="0">
                  <a:solidFill>
                    <a:srgbClr val="2683C6">
                      <a:lumMod val="75000"/>
                    </a:srgbClr>
                  </a:solidFill>
                </a:rPr>
                <a:t> </a:t>
              </a:r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attīstība</a:t>
              </a:r>
              <a:endParaRPr lang="en-US" b="1" dirty="0">
                <a:solidFill>
                  <a:srgbClr val="2683C6">
                    <a:lumMod val="75000"/>
                  </a:srgbClr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061325" y="3103563"/>
              <a:ext cx="2152650" cy="21542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5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Uzvedības</a:t>
              </a:r>
              <a:r>
                <a:rPr lang="en-US" b="1" dirty="0">
                  <a:solidFill>
                    <a:srgbClr val="2683C6">
                      <a:lumMod val="75000"/>
                    </a:srgbClr>
                  </a:solidFill>
                </a:rPr>
                <a:t> </a:t>
              </a:r>
              <a:r>
                <a:rPr lang="en-US" b="1" dirty="0" err="1">
                  <a:solidFill>
                    <a:srgbClr val="2683C6">
                      <a:lumMod val="75000"/>
                    </a:srgbClr>
                  </a:solidFill>
                </a:rPr>
                <a:t>attīstība</a:t>
              </a:r>
              <a:endParaRPr lang="en-US" b="1" dirty="0">
                <a:solidFill>
                  <a:srgbClr val="2683C6">
                    <a:lumMod val="75000"/>
                  </a:srgbClr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014335" y="1290043"/>
            <a:ext cx="1798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Fiziskā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veselība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lv-LV" dirty="0">
                <a:solidFill>
                  <a:prstClr val="black"/>
                </a:solidFill>
              </a:rPr>
              <a:t>/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 err="1">
                <a:solidFill>
                  <a:prstClr val="black"/>
                </a:solidFill>
              </a:rPr>
              <a:t>aptaukošanās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65477" y="1291237"/>
            <a:ext cx="1826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Sasniegumi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skolā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>
                <a:solidFill>
                  <a:prstClr val="black"/>
                </a:solidFill>
              </a:rPr>
              <a:t>un </a:t>
            </a:r>
            <a:r>
              <a:rPr lang="en-US" dirty="0" err="1">
                <a:solidFill>
                  <a:prstClr val="black"/>
                </a:solidFill>
              </a:rPr>
              <a:t>darba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tirgū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99370" y="5968099"/>
            <a:ext cx="2082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Psihiskā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veselība</a:t>
            </a:r>
            <a:r>
              <a:rPr lang="en-US" dirty="0">
                <a:solidFill>
                  <a:prstClr val="black"/>
                </a:solidFill>
              </a:rPr>
              <a:t> un </a:t>
            </a:r>
          </a:p>
          <a:p>
            <a:r>
              <a:rPr lang="en-US" dirty="0" err="1">
                <a:solidFill>
                  <a:prstClr val="black"/>
                </a:solidFill>
              </a:rPr>
              <a:t>labklājība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9682" y="5842005"/>
            <a:ext cx="2556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Noziedzība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vardarbība</a:t>
            </a:r>
            <a:r>
              <a:rPr lang="lv-LV" dirty="0">
                <a:solidFill>
                  <a:prstClr val="black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 err="1">
                <a:solidFill>
                  <a:prstClr val="black"/>
                </a:solidFill>
              </a:rPr>
              <a:t>antisociāla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uzvedība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0680702" y="1971894"/>
            <a:ext cx="180975" cy="1998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7112000" y="1937568"/>
            <a:ext cx="152400" cy="1342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duotone>
              <a:prstClr val="black"/>
              <a:schemeClr val="accent5">
                <a:lumMod val="75000"/>
                <a:tint val="45000"/>
                <a:satMod val="400000"/>
              </a:schemeClr>
            </a:duotone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10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84" r="15441"/>
          <a:stretch/>
        </p:blipFill>
        <p:spPr>
          <a:xfrm>
            <a:off x="8483834" y="3358507"/>
            <a:ext cx="761769" cy="1024168"/>
          </a:xfrm>
          <a:prstGeom prst="rect">
            <a:avLst/>
          </a:prstGeom>
          <a:solidFill>
            <a:schemeClr val="accent2">
              <a:lumMod val="60000"/>
              <a:lumOff val="40000"/>
              <a:alpha val="83000"/>
            </a:schemeClr>
          </a:solidFill>
        </p:spPr>
      </p:pic>
      <p:cxnSp>
        <p:nvCxnSpPr>
          <p:cNvPr id="23" name="Straight Arrow Connector 22"/>
          <p:cNvCxnSpPr/>
          <p:nvPr/>
        </p:nvCxnSpPr>
        <p:spPr>
          <a:xfrm flipH="1">
            <a:off x="7353301" y="5842000"/>
            <a:ext cx="114300" cy="12609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541003" y="5740400"/>
            <a:ext cx="230187" cy="22769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B06BE4-C3E5-4F74-ABF7-BFB0B3A8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67C0-2771-324C-B6C2-8E063C64ED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2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95251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38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riangle 1">
            <a:extLst>
              <a:ext uri="{FF2B5EF4-FFF2-40B4-BE49-F238E27FC236}">
                <a16:creationId xmlns:a16="http://schemas.microsoft.com/office/drawing/2014/main" xmlns="" id="{127FBCFD-3777-43B6-9AED-73C4CAB29D91}"/>
              </a:ext>
            </a:extLst>
          </p:cNvPr>
          <p:cNvSpPr/>
          <p:nvPr/>
        </p:nvSpPr>
        <p:spPr>
          <a:xfrm>
            <a:off x="1793924" y="1064642"/>
            <a:ext cx="7622327" cy="5672065"/>
          </a:xfrm>
          <a:prstGeom prst="triangle">
            <a:avLst/>
          </a:prstGeom>
          <a:solidFill>
            <a:schemeClr val="accent6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v-LV" dirty="0"/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xmlns="" id="{FBC13726-F23B-4750-81BE-2DD8A8F8AF84}"/>
              </a:ext>
            </a:extLst>
          </p:cNvPr>
          <p:cNvSpPr/>
          <p:nvPr/>
        </p:nvSpPr>
        <p:spPr>
          <a:xfrm>
            <a:off x="2696489" y="1038687"/>
            <a:ext cx="5817199" cy="4307651"/>
          </a:xfrm>
          <a:prstGeom prst="triangle">
            <a:avLst>
              <a:gd name="adj" fmla="val 50294"/>
            </a:avLst>
          </a:prstGeom>
          <a:solidFill>
            <a:schemeClr val="accent4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v-LV" dirty="0"/>
          </a:p>
        </p:txBody>
      </p:sp>
      <p:sp>
        <p:nvSpPr>
          <p:cNvPr id="13" name="Triangle 1">
            <a:extLst>
              <a:ext uri="{FF2B5EF4-FFF2-40B4-BE49-F238E27FC236}">
                <a16:creationId xmlns:a16="http://schemas.microsoft.com/office/drawing/2014/main" xmlns="" id="{7821D028-5148-407C-90FD-D3C30CF89DB1}"/>
              </a:ext>
            </a:extLst>
          </p:cNvPr>
          <p:cNvSpPr/>
          <p:nvPr/>
        </p:nvSpPr>
        <p:spPr>
          <a:xfrm>
            <a:off x="3515186" y="1098702"/>
            <a:ext cx="4199511" cy="3061117"/>
          </a:xfrm>
          <a:prstGeom prst="triangle">
            <a:avLst/>
          </a:prstGeom>
          <a:solidFill>
            <a:schemeClr val="accent2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v-LV" dirty="0"/>
          </a:p>
        </p:txBody>
      </p:sp>
      <p:sp>
        <p:nvSpPr>
          <p:cNvPr id="14" name="Triangle 1">
            <a:extLst>
              <a:ext uri="{FF2B5EF4-FFF2-40B4-BE49-F238E27FC236}">
                <a16:creationId xmlns:a16="http://schemas.microsoft.com/office/drawing/2014/main" xmlns="" id="{53F4D994-C16B-4F5B-A532-2926C19E1771}"/>
              </a:ext>
            </a:extLst>
          </p:cNvPr>
          <p:cNvSpPr/>
          <p:nvPr/>
        </p:nvSpPr>
        <p:spPr>
          <a:xfrm>
            <a:off x="4429960" y="1028547"/>
            <a:ext cx="2370339" cy="1766855"/>
          </a:xfrm>
          <a:prstGeom prst="triangle">
            <a:avLst/>
          </a:prstGeom>
          <a:solidFill>
            <a:srgbClr val="C0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v-LV" dirty="0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xmlns="" id="{BEB3CC98-622E-4A92-B647-785CD742D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794" y="5743313"/>
            <a:ext cx="3868463" cy="63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Universālas pamata preventīva rakstura iniciatīvas</a:t>
            </a:r>
            <a:endParaRPr lang="lv-LV" altLang="lv-LV" sz="13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ģimeņu un bērnu atbalstam</a:t>
            </a:r>
            <a:endParaRPr lang="lv-LV" altLang="lv-LV" sz="13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xmlns="" id="{DCC705FF-7FFC-4DE4-B985-7994AEB13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2049" y="4479817"/>
            <a:ext cx="5466079" cy="783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Preventīvi agrīnas intervences  pakalpojumi bērniem un ģimenēm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3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ar riskiem bērnu labvēlīgai attīstībai un sociālai integrācijai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xmlns="" id="{1AA69829-9E4D-46B4-AA95-BDB69AB2D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985" y="3254789"/>
            <a:ext cx="3438083" cy="95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Mērķēti pakalpojumi, </a:t>
            </a:r>
            <a:b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</a:br>
            <a: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programmas RISKA grupu </a:t>
            </a:r>
            <a:b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</a:br>
            <a:r>
              <a:rPr lang="lv-LV" altLang="lv-LV" sz="13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ģimenēm un bērniem</a:t>
            </a:r>
            <a:endParaRPr lang="lv-LV" altLang="lv-LV" sz="13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xmlns="" id="{F78C42BD-407E-4CCB-9270-A8DD608B9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1741" y="1990819"/>
            <a:ext cx="1380567" cy="737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400" dirty="0">
                <a:solidFill>
                  <a:schemeClr val="bg1"/>
                </a:solidFill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Tiesību</a:t>
            </a:r>
            <a:endParaRPr lang="lv-LV" altLang="lv-LV" sz="14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400" dirty="0">
                <a:solidFill>
                  <a:schemeClr val="bg1"/>
                </a:solidFill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aizsardzība</a:t>
            </a:r>
            <a:endParaRPr lang="lv-LV" altLang="lv-LV" sz="14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xmlns="" id="{7E99657D-049B-491D-9FEE-A31A4299B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045" y="1910372"/>
            <a:ext cx="1705444" cy="5003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Bāriņtiesa un VBTAI</a:t>
            </a:r>
            <a:endParaRPr lang="lv-LV" altLang="lv-LV" sz="1400" b="1" dirty="0"/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xmlns="" id="{4054F78A-4747-43EF-9211-8CE7B8D4B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2306" y="3362786"/>
            <a:ext cx="2586165" cy="3862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Sociālais dienests, policija</a:t>
            </a:r>
            <a:endParaRPr lang="lv-LV" altLang="lv-LV" sz="1400" b="1" dirty="0"/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xmlns="" id="{AFD36BD2-64DD-43B9-8F6F-66A98AD88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9428" y="5689844"/>
            <a:ext cx="2330355" cy="10208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Veselības, izglītības, neformālās un interešu izglītības, sporta, kultūras u.c. pakalpojumi</a:t>
            </a:r>
            <a:endParaRPr lang="lv-LV" altLang="lv-LV" sz="1400" b="1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04CE709B-C038-4BE9-8A8B-D13F4CEDCA14}"/>
              </a:ext>
            </a:extLst>
          </p:cNvPr>
          <p:cNvCxnSpPr>
            <a:cxnSpLocks/>
          </p:cNvCxnSpPr>
          <p:nvPr/>
        </p:nvCxnSpPr>
        <p:spPr>
          <a:xfrm flipV="1">
            <a:off x="4416033" y="2808956"/>
            <a:ext cx="3689287" cy="284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E532FBE6-D244-47D3-82DA-A3A7C89E250B}"/>
              </a:ext>
            </a:extLst>
          </p:cNvPr>
          <p:cNvCxnSpPr>
            <a:cxnSpLocks/>
          </p:cNvCxnSpPr>
          <p:nvPr/>
        </p:nvCxnSpPr>
        <p:spPr>
          <a:xfrm>
            <a:off x="3503082" y="4159816"/>
            <a:ext cx="5466079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FED8BDD4-B617-40B2-8ED3-56926C72FB4F}"/>
              </a:ext>
            </a:extLst>
          </p:cNvPr>
          <p:cNvCxnSpPr>
            <a:cxnSpLocks/>
          </p:cNvCxnSpPr>
          <p:nvPr/>
        </p:nvCxnSpPr>
        <p:spPr>
          <a:xfrm flipV="1">
            <a:off x="2711882" y="5343312"/>
            <a:ext cx="7622327" cy="1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084834" y="3900675"/>
            <a:ext cx="6428855" cy="1789168"/>
          </a:xfrm>
          <a:prstGeom prst="roundRect">
            <a:avLst/>
          </a:prstGeom>
          <a:noFill/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2E28647-1918-416B-AAB9-E058C449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4</a:t>
            </a:fld>
            <a:endParaRPr lang="en-US"/>
          </a:p>
        </p:txBody>
      </p:sp>
      <p:pic>
        <p:nvPicPr>
          <p:cNvPr id="23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xmlns="" id="{C0D61D08-EF5D-4128-803C-4E262A0E47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5057493"/>
              </p:ext>
            </p:extLst>
          </p:nvPr>
        </p:nvGraphicFramePr>
        <p:xfrm>
          <a:off x="3114162" y="-66750"/>
          <a:ext cx="5750497" cy="1304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9635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E8305-4E2F-45DE-BBFA-C84ED933F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3354" y="2247305"/>
            <a:ext cx="4250843" cy="789075"/>
          </a:xfrm>
        </p:spPr>
        <p:txBody>
          <a:bodyPr>
            <a:noAutofit/>
          </a:bodyPr>
          <a:lstStyle/>
          <a:p>
            <a:r>
              <a:rPr lang="lv-LV" sz="1800" b="1" dirty="0">
                <a:solidFill>
                  <a:srgbClr val="3FAAC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Veiksmīgākā finanšu investīcija ir nevis akciju biržās, </a:t>
            </a:r>
            <a:br>
              <a:rPr lang="lv-LV" sz="1800" b="1" dirty="0">
                <a:solidFill>
                  <a:srgbClr val="3FAAC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1800" b="1" dirty="0">
                <a:solidFill>
                  <a:srgbClr val="3FAAC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bet gan bērnos</a:t>
            </a:r>
            <a:r>
              <a:rPr lang="en-US" sz="1800" b="1" dirty="0">
                <a:solidFill>
                  <a:srgbClr val="3FAAC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 </a:t>
            </a:r>
            <a:r>
              <a:rPr lang="lv-LV" sz="1800" b="1" dirty="0">
                <a:solidFill>
                  <a:srgbClr val="3FAAC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pic>
        <p:nvPicPr>
          <p:cNvPr id="4098" name="Picture 2" descr="Nobel-Prize Winning Economist Dr. James Heckman on Social Mobility ...">
            <a:extLst>
              <a:ext uri="{FF2B5EF4-FFF2-40B4-BE49-F238E27FC236}">
                <a16:creationId xmlns:a16="http://schemas.microsoft.com/office/drawing/2014/main" xmlns="" id="{47A1415E-30CE-4608-831D-CF228C1E3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142" y="3530073"/>
            <a:ext cx="1616916" cy="223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B4FF9-E0DB-4FBF-A027-75925CA428EB}"/>
              </a:ext>
            </a:extLst>
          </p:cNvPr>
          <p:cNvSpPr txBox="1"/>
          <p:nvPr/>
        </p:nvSpPr>
        <p:spPr>
          <a:xfrm>
            <a:off x="7753354" y="5959730"/>
            <a:ext cx="35035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Džeimss Hekmens </a:t>
            </a:r>
          </a:p>
          <a:p>
            <a:r>
              <a:rPr lang="lv-LV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Nobela miera prēmijas laureāts ekonomikā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4A4D6D-61D3-4F87-A1DE-D22358E4AE8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1670" y="1526961"/>
            <a:ext cx="7314665" cy="5099833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D42AE2B-5FF5-4405-92C6-CC29672681C4}"/>
              </a:ext>
            </a:extLst>
          </p:cNvPr>
          <p:cNvSpPr txBox="1">
            <a:spLocks/>
          </p:cNvSpPr>
          <p:nvPr/>
        </p:nvSpPr>
        <p:spPr>
          <a:xfrm>
            <a:off x="1393795" y="1425491"/>
            <a:ext cx="5211192" cy="1047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Agrīns ieguldījums bērnībā ir GUDRA INVESTĪCIJA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lv-LV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Jo agrāk ieguldām, jo lielāka </a:t>
            </a:r>
            <a:r>
              <a:rPr lang="lv-LV" sz="1400" b="1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atdeve</a:t>
            </a:r>
            <a:r>
              <a:rPr lang="lv-LV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lv-LV" sz="14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 EUR ieguldīts  </a:t>
            </a:r>
            <a:r>
              <a:rPr lang="lv-LV" sz="1400" b="1" i="1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prevencijā</a:t>
            </a:r>
            <a:r>
              <a:rPr lang="lv-LV" sz="14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= 14 EUR ietaupījums krīzes risinājumos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1937C4-AF79-48D2-A8F3-6E06DC9A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5</a:t>
            </a:fld>
            <a:endParaRPr lang="en-US"/>
          </a:p>
        </p:txBody>
      </p:sp>
      <p:pic>
        <p:nvPicPr>
          <p:cNvPr id="12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28E8305-4E2F-45DE-BBFA-C84ED933F739}"/>
              </a:ext>
            </a:extLst>
          </p:cNvPr>
          <p:cNvSpPr txBox="1">
            <a:spLocks/>
          </p:cNvSpPr>
          <p:nvPr/>
        </p:nvSpPr>
        <p:spPr>
          <a:xfrm>
            <a:off x="1253001" y="231208"/>
            <a:ext cx="10829508" cy="784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AGRĪNĀ PREVENTĪVĀ ATBALSTA </a:t>
            </a:r>
            <a:r>
              <a:rPr lang="lv-LV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PAKALPOJUMU </a:t>
            </a:r>
            <a: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MĒRĶGRUPAS </a:t>
            </a:r>
            <a:endParaRPr lang="lv-LV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8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AC6F6E-F2F0-419F-BA30-F56DC37D3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975" y="365126"/>
            <a:ext cx="10955044" cy="904382"/>
          </a:xfrm>
        </p:spPr>
        <p:txBody>
          <a:bodyPr>
            <a:normAutofit/>
          </a:bodyPr>
          <a:lstStyle/>
          <a:p>
            <a:pPr algn="ctr"/>
            <a:r>
              <a:rPr lang="lv-LV" sz="2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Georgia" charset="0"/>
              </a:rPr>
              <a:t>KĀDI AGRĪNĀ ATBALSTA INSTRUMENTI TIKS IZSTRĀDĀTI? </a:t>
            </a:r>
            <a:endParaRPr lang="en-US" sz="22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AEE166-0A15-435B-A42E-C29F80249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114" y="1393795"/>
            <a:ext cx="9815532" cy="4891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200" b="1" dirty="0">
                <a:solidFill>
                  <a:srgbClr val="298587"/>
                </a:solidFill>
                <a:ea typeface="Cambria" panose="02040503050406030204" pitchFamily="18" charset="0"/>
                <a:cs typeface="Georgia" charset="0"/>
              </a:rPr>
              <a:t>Pakalpojumu īstenošanā </a:t>
            </a:r>
            <a:r>
              <a:rPr lang="lv-LV" sz="2200" b="1" dirty="0" smtClean="0">
                <a:solidFill>
                  <a:srgbClr val="298587"/>
                </a:solidFill>
                <a:ea typeface="Cambria" panose="02040503050406030204" pitchFamily="18" charset="0"/>
                <a:cs typeface="Georgia" charset="0"/>
              </a:rPr>
              <a:t>tiks </a:t>
            </a:r>
            <a:r>
              <a:rPr lang="lv-LV" sz="2200" b="1" dirty="0">
                <a:solidFill>
                  <a:srgbClr val="298587"/>
                </a:solidFill>
                <a:ea typeface="Cambria" panose="02040503050406030204" pitchFamily="18" charset="0"/>
                <a:cs typeface="Georgia" charset="0"/>
              </a:rPr>
              <a:t>izvēlēti </a:t>
            </a:r>
            <a:r>
              <a:rPr lang="lv-LV" sz="2200" b="1" dirty="0" smtClean="0">
                <a:solidFill>
                  <a:srgbClr val="298587"/>
                </a:solidFill>
                <a:ea typeface="Cambria" panose="02040503050406030204" pitchFamily="18" charset="0"/>
                <a:cs typeface="Georgia" charset="0"/>
              </a:rPr>
              <a:t>un </a:t>
            </a:r>
            <a:r>
              <a:rPr lang="lv-LV" sz="2200" b="1" dirty="0">
                <a:solidFill>
                  <a:srgbClr val="298587"/>
                </a:solidFill>
                <a:ea typeface="Cambria" panose="02040503050406030204" pitchFamily="18" charset="0"/>
                <a:cs typeface="Georgia" charset="0"/>
              </a:rPr>
              <a:t>izmantoti metodiskie instrumenti </a:t>
            </a:r>
            <a:r>
              <a:rPr lang="lv-LV" sz="2200" b="1" dirty="0" smtClean="0">
                <a:solidFill>
                  <a:srgbClr val="298587"/>
                </a:solidFill>
                <a:ea typeface="Cambria" panose="02040503050406030204" pitchFamily="18" charset="0"/>
                <a:cs typeface="Georgia" charset="0"/>
              </a:rPr>
              <a:t>un </a:t>
            </a:r>
            <a:r>
              <a:rPr lang="lv-LV" sz="2200" b="1" dirty="0">
                <a:solidFill>
                  <a:srgbClr val="298587"/>
                </a:solidFill>
                <a:ea typeface="Cambria" panose="02040503050406030204" pitchFamily="18" charset="0"/>
                <a:cs typeface="Georgia" charset="0"/>
              </a:rPr>
              <a:t>programmas:</a:t>
            </a:r>
          </a:p>
          <a:p>
            <a:pPr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lv-LV" sz="2200" b="1" dirty="0">
                <a:ea typeface="Cambria" panose="02040503050406030204" pitchFamily="18" charset="0"/>
                <a:cs typeface="Georgia" charset="0"/>
              </a:rPr>
              <a:t>K</a:t>
            </a:r>
            <a:r>
              <a:rPr lang="lv-LV" sz="2200" b="1" dirty="0">
                <a:latin typeface="+mn-lt"/>
                <a:ea typeface="Cambria" panose="02040503050406030204" pitchFamily="18" charset="0"/>
                <a:cs typeface="Georgia" charset="0"/>
              </a:rPr>
              <a:t>uras </a:t>
            </a:r>
            <a:r>
              <a:rPr lang="lv-LV" sz="2200" b="1" u="sng" dirty="0">
                <a:latin typeface="+mn-lt"/>
                <a:ea typeface="Cambria" panose="02040503050406030204" pitchFamily="18" charset="0"/>
                <a:cs typeface="Georgia" charset="0"/>
              </a:rPr>
              <a:t>strādā</a:t>
            </a:r>
            <a:r>
              <a:rPr lang="lv-LV" sz="2200" b="1" dirty="0">
                <a:latin typeface="+mn-lt"/>
                <a:ea typeface="Cambria" panose="02040503050406030204" pitchFamily="18" charset="0"/>
                <a:cs typeface="Georgia" charset="0"/>
              </a:rPr>
              <a:t>!</a:t>
            </a:r>
            <a:r>
              <a:rPr lang="lv-LV" sz="2200" b="1" dirty="0">
                <a:solidFill>
                  <a:srgbClr val="298587"/>
                </a:solidFill>
                <a:latin typeface="+mn-lt"/>
                <a:ea typeface="Cambria" panose="02040503050406030204" pitchFamily="18" charset="0"/>
                <a:cs typeface="Georgia" charset="0"/>
              </a:rPr>
              <a:t> </a:t>
            </a:r>
            <a:r>
              <a:rPr lang="lv-LV" sz="1900" dirty="0">
                <a:latin typeface="+mn-lt"/>
                <a:ea typeface="Cambria" panose="02040503050406030204" pitchFamily="18" charset="0"/>
                <a:cs typeface="Georgia" charset="0"/>
              </a:rPr>
              <a:t>Par kurām ir gūti efektivitātes pierā</a:t>
            </a:r>
            <a:r>
              <a:rPr lang="lv-LV" sz="1900" dirty="0">
                <a:ea typeface="Cambria" panose="02040503050406030204" pitchFamily="18" charset="0"/>
                <a:cs typeface="Georgia" charset="0"/>
              </a:rPr>
              <a:t>dījumi, ka tās risina to vai citu problēmu. </a:t>
            </a:r>
            <a:endParaRPr lang="lv-LV" sz="2200" dirty="0">
              <a:latin typeface="+mn-lt"/>
              <a:ea typeface="Cambria" panose="02040503050406030204" pitchFamily="18" charset="0"/>
              <a:cs typeface="Georgia" charset="0"/>
            </a:endParaRPr>
          </a:p>
          <a:p>
            <a:pPr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lv-LV" sz="2200" b="1" dirty="0">
                <a:ea typeface="Cambria" panose="02040503050406030204" pitchFamily="18" charset="0"/>
                <a:cs typeface="Georgia" charset="0"/>
              </a:rPr>
              <a:t>Kuras </a:t>
            </a:r>
            <a:r>
              <a:rPr lang="lv-LV" sz="2200" b="1" u="sng" dirty="0">
                <a:ea typeface="Cambria" panose="02040503050406030204" pitchFamily="18" charset="0"/>
                <a:cs typeface="Georgia" charset="0"/>
              </a:rPr>
              <a:t>ir nepieciešamas</a:t>
            </a:r>
            <a:r>
              <a:rPr lang="lv-LV" sz="2200" b="1" dirty="0">
                <a:ea typeface="Cambria" panose="02040503050406030204" pitchFamily="18" charset="0"/>
                <a:cs typeface="Georgia" charset="0"/>
              </a:rPr>
              <a:t>!</a:t>
            </a:r>
            <a:r>
              <a:rPr lang="lv-LV" sz="2200" dirty="0">
                <a:ea typeface="Cambria" panose="02040503050406030204" pitchFamily="18" charset="0"/>
                <a:cs typeface="Georgia" charset="0"/>
              </a:rPr>
              <a:t> </a:t>
            </a:r>
            <a:r>
              <a:rPr lang="lv-LV" sz="1900" dirty="0">
                <a:ea typeface="Cambria" panose="02040503050406030204" pitchFamily="18" charset="0"/>
                <a:cs typeface="Georgia" charset="0"/>
              </a:rPr>
              <a:t>Tātad, derīgas dažādu konkrētu attīstības traucējumu, grūtību </a:t>
            </a:r>
            <a:r>
              <a:rPr lang="lv-LV" sz="1900" dirty="0" err="1">
                <a:ea typeface="Cambria" panose="02040503050406030204" pitchFamily="18" charset="0"/>
                <a:cs typeface="Georgia" charset="0"/>
              </a:rPr>
              <a:t>prevencijai</a:t>
            </a:r>
            <a:r>
              <a:rPr lang="lv-LV" sz="1900" dirty="0" smtClean="0">
                <a:ea typeface="Cambria" panose="02040503050406030204" pitchFamily="18" charset="0"/>
                <a:cs typeface="Georgia" charset="0"/>
              </a:rPr>
              <a:t>.</a:t>
            </a:r>
            <a:endParaRPr lang="lv-LV" sz="2200" dirty="0">
              <a:ea typeface="Cambria" panose="02040503050406030204" pitchFamily="18" charset="0"/>
              <a:cs typeface="Georgia" charset="0"/>
            </a:endParaRPr>
          </a:p>
          <a:p>
            <a:pPr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lv-LV" sz="2200" b="1" u="sng" dirty="0">
                <a:ea typeface="Cambria" panose="02040503050406030204" pitchFamily="18" charset="0"/>
                <a:cs typeface="Georgia" charset="0"/>
              </a:rPr>
              <a:t>Mēra &amp; ietekmē to, kam domāta</a:t>
            </a:r>
            <a:r>
              <a:rPr lang="lv-LV" sz="2200" b="1" dirty="0">
                <a:ea typeface="Cambria" panose="02040503050406030204" pitchFamily="18" charset="0"/>
                <a:cs typeface="Georgia" charset="0"/>
              </a:rPr>
              <a:t>s! </a:t>
            </a:r>
            <a:r>
              <a:rPr lang="lv-LV" sz="1900" dirty="0">
                <a:ea typeface="Cambria" panose="02040503050406030204" pitchFamily="18" charset="0"/>
                <a:cs typeface="Georgia" charset="0"/>
              </a:rPr>
              <a:t>Tikušas izveidotas atbilstoši p</a:t>
            </a:r>
            <a:r>
              <a:rPr lang="lv-LV" sz="1900" dirty="0">
                <a:latin typeface="+mn-lt"/>
                <a:ea typeface="Cambria" panose="02040503050406030204" pitchFamily="18" charset="0"/>
                <a:cs typeface="Georgia" charset="0"/>
              </a:rPr>
              <a:t>sihometrisko metodiku izstrādes principiem. </a:t>
            </a:r>
            <a:endParaRPr lang="lv-LV" sz="1900" dirty="0"/>
          </a:p>
          <a:p>
            <a:pPr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lv-LV" sz="2200" b="1" u="sng" dirty="0">
                <a:ea typeface="Cambria" panose="02040503050406030204" pitchFamily="18" charset="0"/>
              </a:rPr>
              <a:t>Nodrošina iegūto rezultātu salīdzināšanu ar normatīviem radītājiem</a:t>
            </a:r>
            <a:r>
              <a:rPr lang="lv-LV" sz="2200" b="1" dirty="0">
                <a:ea typeface="Cambria" panose="02040503050406030204" pitchFamily="18" charset="0"/>
              </a:rPr>
              <a:t>. </a:t>
            </a:r>
            <a:r>
              <a:rPr lang="lv-LV" sz="2200" dirty="0">
                <a:ea typeface="Cambria" panose="02040503050406030204" pitchFamily="18" charset="0"/>
                <a:cs typeface="Georgia" charset="0"/>
              </a:rPr>
              <a:t> </a:t>
            </a:r>
            <a:r>
              <a:rPr lang="lv-LV" sz="2000" dirty="0">
                <a:ea typeface="Cambria" panose="02040503050406030204" pitchFamily="18" charset="0"/>
                <a:cs typeface="Georgia" charset="0"/>
              </a:rPr>
              <a:t>Tātad, ļauj precīzi noteikt risināmo </a:t>
            </a:r>
            <a:r>
              <a:rPr lang="lv-LV" sz="2000" dirty="0" err="1">
                <a:ea typeface="Cambria" panose="02040503050406030204" pitchFamily="18" charset="0"/>
                <a:cs typeface="Georgia" charset="0"/>
              </a:rPr>
              <a:t>problēmsituāciju</a:t>
            </a:r>
            <a:r>
              <a:rPr lang="lv-LV" sz="2000" dirty="0">
                <a:ea typeface="Cambria" panose="02040503050406030204" pitchFamily="18" charset="0"/>
                <a:cs typeface="Georgia" charset="0"/>
              </a:rPr>
              <a:t> tvērumu un dziļumu un projektēt nepieciešamā atbalsta saturu un apjomu</a:t>
            </a:r>
            <a:r>
              <a:rPr lang="lv-LV" sz="2000" dirty="0" smtClean="0">
                <a:ea typeface="Cambria" panose="02040503050406030204" pitchFamily="18" charset="0"/>
                <a:cs typeface="Georgia" charset="0"/>
              </a:rPr>
              <a:t>.</a:t>
            </a:r>
            <a:endParaRPr lang="lv-LV" sz="2200" b="1" u="sng" dirty="0">
              <a:solidFill>
                <a:srgbClr val="298587"/>
              </a:solidFill>
              <a:ea typeface="Cambria" panose="02040503050406030204" pitchFamily="18" charset="0"/>
            </a:endParaRPr>
          </a:p>
          <a:p>
            <a:pPr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lv-LV" sz="2200" dirty="0">
                <a:ea typeface="Cambria" panose="02040503050406030204" pitchFamily="18" charset="0"/>
              </a:rPr>
              <a:t> </a:t>
            </a:r>
            <a:r>
              <a:rPr lang="lv-LV" sz="2200" b="1" u="sng" dirty="0">
                <a:ea typeface="Cambria" panose="02040503050406030204" pitchFamily="18" charset="0"/>
              </a:rPr>
              <a:t>Kuras iegūtas, pilotētas reprezentatīvā izlasē</a:t>
            </a:r>
            <a:r>
              <a:rPr lang="lv-LV" sz="2200" b="1" dirty="0">
                <a:ea typeface="Cambria" panose="02040503050406030204" pitchFamily="18" charset="0"/>
              </a:rPr>
              <a:t>. </a:t>
            </a:r>
            <a:r>
              <a:rPr lang="lv-LV" sz="2200" dirty="0">
                <a:ea typeface="Cambria" panose="02040503050406030204" pitchFamily="18" charset="0"/>
              </a:rPr>
              <a:t> Tātad, psihometriskās metodikas ir </a:t>
            </a:r>
            <a:r>
              <a:rPr lang="lv-LV" sz="2200" dirty="0" err="1">
                <a:ea typeface="Cambria" panose="02040503050406030204" pitchFamily="18" charset="0"/>
              </a:rPr>
              <a:t>validas</a:t>
            </a:r>
            <a:r>
              <a:rPr lang="lv-LV" sz="2200" dirty="0">
                <a:ea typeface="Cambria" panose="02040503050406030204" pitchFamily="18" charset="0"/>
              </a:rPr>
              <a:t> un drošas</a:t>
            </a:r>
            <a:r>
              <a:rPr lang="lv-LV" sz="2200" dirty="0"/>
              <a:t>.</a:t>
            </a:r>
          </a:p>
        </p:txBody>
      </p:sp>
      <p:pic>
        <p:nvPicPr>
          <p:cNvPr id="5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45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AA59B-0CED-4BE9-B086-3278798BA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1229" y="136529"/>
            <a:ext cx="8506903" cy="911041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UZSĀKTIE DARBI</a:t>
            </a:r>
            <a:b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8EAA57-B720-4871-8902-72BE14125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0766" y="1344582"/>
            <a:ext cx="7641771" cy="5513417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1200"/>
              </a:spcAft>
              <a:buAutoNum type="arabicPeriod"/>
            </a:pPr>
            <a:r>
              <a:rPr lang="lv-LV" sz="1800" b="1" dirty="0">
                <a:solidFill>
                  <a:srgbClr val="3FAAC1"/>
                </a:solidFill>
                <a:ea typeface="Verdana" panose="020B0604030504040204" pitchFamily="34" charset="0"/>
              </a:rPr>
              <a:t>VENOTAS BĒRNU AGRĪNĀS ATTĪSTĪBAS NOVĒRTĒŠANAS METODIKAS IZSTRĀDE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lv-LV" sz="1800" dirty="0">
                <a:ea typeface="Verdana" panose="020B0604030504040204" pitchFamily="34" charset="0"/>
              </a:rPr>
              <a:t>Atbilstoši 29.06.2021. MK lēmumam: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Apstiprinātā speciālo vajadzību novērtēšanas metodika - pagaidu risinājums 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Līdz 2023.gada 31.decembrim PKC kopā ar VM un IZM izstrādā jaunu, vienotu veselības un izglītības jomās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lv-LV" sz="1800" b="1" dirty="0">
                <a:solidFill>
                  <a:schemeClr val="accent1">
                    <a:lumMod val="75000"/>
                  </a:schemeClr>
                </a:solidFill>
                <a:ea typeface="Verdana" panose="020B0604030504040204" pitchFamily="34" charset="0"/>
              </a:rPr>
              <a:t>Mērķa grupa </a:t>
            </a:r>
            <a:r>
              <a:rPr lang="lv-LV" sz="1800" dirty="0">
                <a:ea typeface="Verdana" panose="020B0604030504040204" pitchFamily="34" charset="0"/>
              </a:rPr>
              <a:t>– bērni no 1,5 </a:t>
            </a:r>
            <a:r>
              <a:rPr lang="lv-LV" sz="1800" dirty="0" err="1">
                <a:ea typeface="Verdana" panose="020B0604030504040204" pitchFamily="34" charset="0"/>
              </a:rPr>
              <a:t>g.v</a:t>
            </a:r>
            <a:r>
              <a:rPr lang="lv-LV" sz="1800" dirty="0">
                <a:ea typeface="Verdana" panose="020B0604030504040204" pitchFamily="34" charset="0"/>
              </a:rPr>
              <a:t>. </a:t>
            </a:r>
            <a:r>
              <a:rPr lang="en-US" sz="1800" dirty="0">
                <a:ea typeface="Verdana" panose="020B0604030504040204" pitchFamily="34" charset="0"/>
              </a:rPr>
              <a:t>l</a:t>
            </a:r>
            <a:r>
              <a:rPr lang="lv-LV" sz="1800" dirty="0" err="1">
                <a:ea typeface="Verdana" panose="020B0604030504040204" pitchFamily="34" charset="0"/>
              </a:rPr>
              <a:t>īdz</a:t>
            </a:r>
            <a:r>
              <a:rPr lang="lv-LV" sz="1800" dirty="0">
                <a:ea typeface="Verdana" panose="020B0604030504040204" pitchFamily="34" charset="0"/>
              </a:rPr>
              <a:t> 5-6 </a:t>
            </a:r>
            <a:r>
              <a:rPr lang="lv-LV" sz="1800" dirty="0" err="1">
                <a:ea typeface="Verdana" panose="020B0604030504040204" pitchFamily="34" charset="0"/>
              </a:rPr>
              <a:t>g.v</a:t>
            </a:r>
            <a:r>
              <a:rPr lang="lv-LV" sz="1800" dirty="0">
                <a:ea typeface="Verdana" panose="020B0604030504040204" pitchFamily="34" charset="0"/>
              </a:rPr>
              <a:t>.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lv-LV" sz="1800" dirty="0">
                <a:ea typeface="Verdana" panose="020B0604030504040204" pitchFamily="34" charset="0"/>
              </a:rPr>
              <a:t>Šobrīd tiek uzsākta </a:t>
            </a:r>
            <a:r>
              <a:rPr lang="lv-LV" sz="1800" b="1" dirty="0" err="1">
                <a:solidFill>
                  <a:schemeClr val="accent1">
                    <a:lumMod val="75000"/>
                  </a:schemeClr>
                </a:solidFill>
                <a:ea typeface="Verdana" panose="020B0604030504040204" pitchFamily="34" charset="0"/>
              </a:rPr>
              <a:t>priekšizpēte</a:t>
            </a:r>
            <a:r>
              <a:rPr lang="lv-LV" sz="1800" dirty="0">
                <a:ea typeface="Verdana" panose="020B0604030504040204" pitchFamily="34" charset="0"/>
              </a:rPr>
              <a:t> – teorētiskās literatūras, esošo pētījumu analīze un instrumenta pirmās versijas sagatavošana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lv-LV" sz="1800" dirty="0" err="1">
                <a:ea typeface="Verdana" panose="020B0604030504040204" pitchFamily="34" charset="0"/>
              </a:rPr>
              <a:t>Multiprofesionāla</a:t>
            </a:r>
            <a:r>
              <a:rPr lang="lv-LV" sz="1800" dirty="0">
                <a:ea typeface="Verdana" panose="020B0604030504040204" pitchFamily="34" charset="0"/>
              </a:rPr>
              <a:t> </a:t>
            </a:r>
            <a:r>
              <a:rPr lang="lv-LV" sz="1800" b="1" dirty="0">
                <a:solidFill>
                  <a:schemeClr val="accent1">
                    <a:lumMod val="75000"/>
                  </a:schemeClr>
                </a:solidFill>
                <a:ea typeface="Verdana" panose="020B0604030504040204" pitchFamily="34" charset="0"/>
              </a:rPr>
              <a:t>zinātnieku komanda </a:t>
            </a:r>
            <a:r>
              <a:rPr lang="lv-LV" sz="1800" dirty="0">
                <a:ea typeface="Verdana" panose="020B0604030504040204" pitchFamily="34" charset="0"/>
              </a:rPr>
              <a:t>– medicīnas, izglītības, psiholoģijas un logopēdijas jomas profesionāļi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lv-LV" sz="1800" b="1" dirty="0">
                <a:solidFill>
                  <a:schemeClr val="accent1">
                    <a:lumMod val="75000"/>
                  </a:schemeClr>
                </a:solidFill>
                <a:ea typeface="Verdana" panose="020B0604030504040204" pitchFamily="34" charset="0"/>
              </a:rPr>
              <a:t>Tālākie darbu posmi </a:t>
            </a:r>
            <a:r>
              <a:rPr lang="lv-LV" sz="1800" dirty="0">
                <a:ea typeface="Verdana" panose="020B0604030504040204" pitchFamily="34" charset="0"/>
              </a:rPr>
              <a:t>– novērtēšanas metodikas aprobēšana, pilotēšana, validēšana un standartizēšana, speciālistu apmācība </a:t>
            </a:r>
            <a:r>
              <a:rPr lang="lv-LV" sz="1800" dirty="0" err="1">
                <a:ea typeface="Verdana" panose="020B0604030504040204" pitchFamily="34" charset="0"/>
              </a:rPr>
              <a:t>dar</a:t>
            </a:r>
            <a:r>
              <a:rPr lang="en-US" sz="1800" dirty="0" err="1">
                <a:ea typeface="Verdana" panose="020B0604030504040204" pitchFamily="34" charset="0"/>
              </a:rPr>
              <a:t>ba</a:t>
            </a:r>
            <a:r>
              <a:rPr lang="lv-LV" sz="1800" dirty="0">
                <a:ea typeface="Verdana" panose="020B0604030504040204" pitchFamily="34" charset="0"/>
              </a:rPr>
              <a:t>m ar novērtēšanas metodiku, instrumenta </a:t>
            </a:r>
            <a:r>
              <a:rPr lang="lv-LV" sz="1800" dirty="0" err="1">
                <a:ea typeface="Verdana" panose="020B0604030504040204" pitchFamily="34" charset="0"/>
              </a:rPr>
              <a:t>digitalizācija</a:t>
            </a:r>
            <a:r>
              <a:rPr lang="lv-LV" sz="1800" dirty="0">
                <a:ea typeface="Verdana" panose="020B0604030504040204" pitchFamily="34" charset="0"/>
              </a:rPr>
              <a:t>, vadlīniju un rokasgrāmatas sagatavošana, algoritmu izstrāde tālākai rīcībai situācijās, ja tiek identificētas attīstības grūtības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endParaRPr lang="lv-LV" sz="1800" dirty="0">
              <a:ea typeface="Verdana" panose="020B0604030504040204" pitchFamily="34" charset="0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endParaRPr lang="lv-LV" sz="1800" dirty="0">
              <a:ea typeface="Verdana" panose="020B0604030504040204" pitchFamily="34" charset="0"/>
            </a:endParaRPr>
          </a:p>
        </p:txBody>
      </p:sp>
      <p:pic>
        <p:nvPicPr>
          <p:cNvPr id="1026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0584C7-3862-4488-AC2C-A1C2C9B6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5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AA59B-0CED-4BE9-B086-3278798BA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1229" y="136529"/>
            <a:ext cx="8506903" cy="911041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UZSĀKTIE DARBI</a:t>
            </a:r>
            <a:b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8EAA57-B720-4871-8902-72BE14125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5450" y="1344582"/>
            <a:ext cx="8005251" cy="5513417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1200"/>
              </a:spcAft>
              <a:buFont typeface="+mj-lt"/>
              <a:buAutoNum type="arabicPeriod" startAt="2"/>
            </a:pPr>
            <a:r>
              <a:rPr lang="lv-LV" sz="1800" b="1" dirty="0">
                <a:solidFill>
                  <a:srgbClr val="3FAAC1"/>
                </a:solidFill>
                <a:ea typeface="Verdana" panose="020B0604030504040204" pitchFamily="34" charset="0"/>
              </a:rPr>
              <a:t>SPECIĀLISTU SAGATAVOŠANA ABA TERAPIJAS PIEEJAMĪBAS NODROŠINĀŠANAI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lv-LV" sz="1800" dirty="0">
                <a:ea typeface="Verdana" panose="020B0604030504040204" pitchFamily="34" charset="0"/>
              </a:rPr>
              <a:t>Uz 2369 bērniem ar AST ir 33 ABA terapijas un Denveras metodes speciālisti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lv-LV" sz="1800" dirty="0">
                <a:ea typeface="Verdana" panose="020B0604030504040204" pitchFamily="34" charset="0"/>
              </a:rPr>
              <a:t>Nepieciešami vismaz 130 speciālisti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lv-LV" sz="1800" b="1" dirty="0">
                <a:solidFill>
                  <a:schemeClr val="accent1">
                    <a:lumMod val="75000"/>
                  </a:schemeClr>
                </a:solidFill>
                <a:ea typeface="Verdana" panose="020B0604030504040204" pitchFamily="34" charset="0"/>
              </a:rPr>
              <a:t>RISINĀJUMS: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Clr>
                <a:srgbClr val="3FAAC1"/>
              </a:buClr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Konkurss uz 30 - 40 VB līdzfinansētām tālākizglītības vietām speciālistu sagatavošanai darbam ar ABA terapijas metodi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Clr>
                <a:srgbClr val="3FAAC1"/>
              </a:buClr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Konkurss sadarbībā ar LPS, Latvijas </a:t>
            </a:r>
            <a:r>
              <a:rPr lang="lv-LV" sz="1800" dirty="0" err="1">
                <a:ea typeface="Verdana" panose="020B0604030504040204" pitchFamily="34" charset="0"/>
              </a:rPr>
              <a:t>Autisma</a:t>
            </a:r>
            <a:r>
              <a:rPr lang="lv-LV" sz="1800" dirty="0">
                <a:ea typeface="Verdana" panose="020B0604030504040204" pitchFamily="34" charset="0"/>
              </a:rPr>
              <a:t> apvienību un Latvijas Klīnisko psihologu asociāciju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Clr>
                <a:srgbClr val="3FAAC1"/>
              </a:buClr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Mācību ilgums – divi gadi, kuru laikā tiek organizēts prakses darbs supervizoru uzraudzībā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Clr>
                <a:srgbClr val="3FAAC1"/>
              </a:buClr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Pretendenti – psihologi, pedagogi vai citi speciālisti, kuri ikdienā strādā ar bērniem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Clr>
                <a:srgbClr val="3FAAC1"/>
              </a:buClr>
              <a:buFont typeface="Wingdings" charset="2"/>
              <a:buChar char="§"/>
            </a:pPr>
            <a:r>
              <a:rPr lang="lv-LV" sz="1800" dirty="0" err="1">
                <a:ea typeface="Verdana" panose="020B0604030504040204" pitchFamily="34" charset="0"/>
              </a:rPr>
              <a:t>N</a:t>
            </a:r>
            <a:r>
              <a:rPr lang="en-US" sz="1800" dirty="0">
                <a:ea typeface="Verdana" panose="020B0604030504040204" pitchFamily="34" charset="0"/>
              </a:rPr>
              <a:t>o</a:t>
            </a:r>
            <a:r>
              <a:rPr lang="lv-LV" sz="1800" dirty="0">
                <a:ea typeface="Verdana" panose="020B0604030504040204" pitchFamily="34" charset="0"/>
              </a:rPr>
              <a:t>sacījums dalībai konkursā – pašvaldības atbalsts speciālista tālākizglītībai</a:t>
            </a:r>
          </a:p>
          <a:p>
            <a:pPr marL="285750" indent="-285750" algn="l">
              <a:spcBef>
                <a:spcPts val="400"/>
              </a:spcBef>
              <a:spcAft>
                <a:spcPts val="400"/>
              </a:spcAft>
              <a:buClr>
                <a:srgbClr val="3FAAC1"/>
              </a:buClr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Reģionālās kvotas, lai nodrošinātu speciālistu pieejamību visos reģionos</a:t>
            </a:r>
          </a:p>
          <a:p>
            <a:pPr algn="l">
              <a:spcBef>
                <a:spcPts val="400"/>
              </a:spcBef>
              <a:spcAft>
                <a:spcPts val="400"/>
              </a:spcAft>
            </a:pPr>
            <a:endParaRPr lang="lv-LV" sz="1800" dirty="0">
              <a:ea typeface="Verdana" panose="020B0604030504040204" pitchFamily="34" charset="0"/>
            </a:endParaRPr>
          </a:p>
        </p:txBody>
      </p:sp>
      <p:pic>
        <p:nvPicPr>
          <p:cNvPr id="1026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0584C7-3862-4488-AC2C-A1C2C9B6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85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AA59B-0CED-4BE9-B086-3278798BA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1229" y="136529"/>
            <a:ext cx="8506903" cy="911041"/>
          </a:xfrm>
        </p:spPr>
        <p:txBody>
          <a:bodyPr>
            <a:normAutofit/>
          </a:bodyPr>
          <a:lstStyle/>
          <a:p>
            <a: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UZSĀKTIE DARBI</a:t>
            </a:r>
            <a:br>
              <a:rPr lang="lv-LV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8EAA57-B720-4871-8902-72BE14125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1" y="1175657"/>
            <a:ext cx="8395228" cy="5477710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1200"/>
              </a:spcAft>
              <a:buFont typeface="+mj-lt"/>
              <a:buAutoNum type="arabicPeriod" startAt="3"/>
            </a:pPr>
            <a:r>
              <a:rPr lang="lv-LV" sz="1800" dirty="0">
                <a:solidFill>
                  <a:srgbClr val="3FAAC1"/>
                </a:solidFill>
                <a:ea typeface="Verdana" panose="020B0604030504040204" pitchFamily="34" charset="0"/>
              </a:rPr>
              <a:t>INTERVENCES PROGRAMMAS STOP 4-7 NODROŠINĀŠANA BĒRNIEM AR UZVEDĪBAS GRŪTĪBĀM</a:t>
            </a:r>
          </a:p>
          <a:p>
            <a:pPr marL="342900" indent="-342900" algn="l">
              <a:spcAft>
                <a:spcPts val="1200"/>
              </a:spcAft>
              <a:buAutoNum type="arabicPeriod" startAt="3"/>
            </a:pPr>
            <a:r>
              <a:rPr lang="lv-LV" sz="1800" dirty="0">
                <a:solidFill>
                  <a:srgbClr val="3FAAC1"/>
                </a:solidFill>
                <a:ea typeface="Verdana" panose="020B0604030504040204" pitchFamily="34" charset="0"/>
              </a:rPr>
              <a:t>SADARBĪBAS UZSĀKŠANA AR AGRĪNĀS INTERVENCES PROGRAMMU IZSTRĀDĀTĀJIEM ĀRVALSTĪS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Programmu adaptēšana un īstenošana, piesaistot ES fondu līdzekļus 2021.-2027.gadam</a:t>
            </a:r>
          </a:p>
          <a:p>
            <a:pPr marL="342900" indent="-342900" algn="l">
              <a:spcAft>
                <a:spcPts val="1200"/>
              </a:spcAft>
              <a:buFont typeface="+mj-lt"/>
              <a:buAutoNum type="arabicPeriod" startAt="5"/>
            </a:pPr>
            <a:r>
              <a:rPr lang="lv-LV" sz="1800" dirty="0">
                <a:solidFill>
                  <a:srgbClr val="3FAAC1"/>
                </a:solidFill>
                <a:ea typeface="Verdana" panose="020B0604030504040204" pitchFamily="34" charset="0"/>
              </a:rPr>
              <a:t>PĒTĪJUMS AGRĪNĀ PREVENTĪVĀ ATBALSTA SISTĒMAS UN PAKALPOJUMU GROZA IZVEIDEI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Ārvalstu preventīvā atbalsta sistēmu analīze</a:t>
            </a:r>
          </a:p>
          <a:p>
            <a:pPr marL="742939" lvl="1" indent="-285750" algn="l">
              <a:spcBef>
                <a:spcPts val="400"/>
              </a:spcBef>
              <a:spcAft>
                <a:spcPts val="400"/>
              </a:spcAft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Latvijā pieejamo pakalpojumu kartējums</a:t>
            </a:r>
          </a:p>
          <a:p>
            <a:pPr marL="342900" indent="-342900" algn="l">
              <a:spcAft>
                <a:spcPts val="1200"/>
              </a:spcAft>
              <a:buFont typeface="+mj-lt"/>
              <a:buAutoNum type="arabicPeriod" startAt="6"/>
            </a:pPr>
            <a:r>
              <a:rPr lang="lv-LV" sz="1800" dirty="0">
                <a:solidFill>
                  <a:srgbClr val="3FAAC1"/>
                </a:solidFill>
                <a:ea typeface="Verdana" panose="020B0604030504040204" pitchFamily="34" charset="0"/>
              </a:rPr>
              <a:t>AGRĪNĀ PREVENTĪVĀ ATBALSTA SISTĒMAS NOSTIPRINĀŠANA PLĀNOŠANAS DOKUMENTOS</a:t>
            </a:r>
          </a:p>
          <a:p>
            <a:pPr marL="800089" lvl="1" indent="-342900" algn="l">
              <a:spcBef>
                <a:spcPts val="400"/>
              </a:spcBef>
              <a:spcAft>
                <a:spcPts val="400"/>
              </a:spcAft>
              <a:buClr>
                <a:schemeClr val="tx1"/>
              </a:buClr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Izglītības attīstības pamatnostādnes 2021.-2027.gadam</a:t>
            </a:r>
          </a:p>
          <a:p>
            <a:pPr marL="800089" lvl="1" indent="-342900" algn="l">
              <a:spcBef>
                <a:spcPts val="400"/>
              </a:spcBef>
              <a:spcAft>
                <a:spcPts val="400"/>
              </a:spcAft>
              <a:buClr>
                <a:schemeClr val="tx1"/>
              </a:buClr>
              <a:buFont typeface="Wingdings" charset="2"/>
              <a:buChar char="§"/>
            </a:pPr>
            <a:r>
              <a:rPr lang="lv-LV" sz="1800" dirty="0">
                <a:ea typeface="Verdana" panose="020B0604030504040204" pitchFamily="34" charset="0"/>
              </a:rPr>
              <a:t>Bērnu, jaunatnes un ģimenes politikas attīstības pamatnostādnes 2021.-2027.gadam</a:t>
            </a:r>
          </a:p>
        </p:txBody>
      </p:sp>
      <p:pic>
        <p:nvPicPr>
          <p:cNvPr id="1026" name="Picture 2" descr="Care, childcare, children, kids, love, protection, rights icon">
            <a:extLst>
              <a:ext uri="{FF2B5EF4-FFF2-40B4-BE49-F238E27FC236}">
                <a16:creationId xmlns:a16="http://schemas.microsoft.com/office/drawing/2014/main" xmlns="" id="{2CCD1DD0-1333-4AC4-85D9-AA0FAFB0A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" y="95252"/>
            <a:ext cx="1494452" cy="1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0584C7-3862-4488-AC2C-A1C2C9B6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62D2-EF59-4193-8832-CAF6E94B47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15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</TotalTime>
  <Words>824</Words>
  <Application>Microsoft Macintosh PowerPoint</Application>
  <PresentationFormat>Widescreen</PresentationFormat>
  <Paragraphs>129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Calibri</vt:lpstr>
      <vt:lpstr>Calibri Light</vt:lpstr>
      <vt:lpstr>Cambria</vt:lpstr>
      <vt:lpstr>Georgia</vt:lpstr>
      <vt:lpstr>MS PGothic</vt:lpstr>
      <vt:lpstr>Segoe UI Light</vt:lpstr>
      <vt:lpstr>Segoe UI Semibold</vt:lpstr>
      <vt:lpstr>Times New Roman</vt:lpstr>
      <vt:lpstr>Verdana</vt:lpstr>
      <vt:lpstr>Wingdings</vt:lpstr>
      <vt:lpstr>Arial</vt:lpstr>
      <vt:lpstr>Office Theme</vt:lpstr>
      <vt:lpstr>1_Office Theme</vt:lpstr>
      <vt:lpstr>Par aktualitātēm  agrīnā preventīvā atbalsta pakalpojumu klāsta attīstīšanā bērniem</vt:lpstr>
      <vt:lpstr>PAMATOJUMS</vt:lpstr>
      <vt:lpstr>AGRĪNS PREVENTĪVS ATBALSTS</vt:lpstr>
      <vt:lpstr>PowerPoint Presentation</vt:lpstr>
      <vt:lpstr>Veiksmīgākā finanšu investīcija ir nevis akciju biržās,  bet gan bērnos!  </vt:lpstr>
      <vt:lpstr>KĀDI AGRĪNĀ ATBALSTA INSTRUMENTI TIKS IZSTRĀDĀTI? </vt:lpstr>
      <vt:lpstr>UZSĀKTIE DARBI </vt:lpstr>
      <vt:lpstr>UZSĀKTIE DARBI </vt:lpstr>
      <vt:lpstr>UZSĀKTIE DARBI </vt:lpstr>
      <vt:lpstr>UZSĀKTIE DARBI 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Olita Augustovska</dc:creator>
  <cp:lastModifiedBy>Microsoft Office User</cp:lastModifiedBy>
  <cp:revision>449</cp:revision>
  <cp:lastPrinted>2020-09-09T14:58:15Z</cp:lastPrinted>
  <dcterms:created xsi:type="dcterms:W3CDTF">2020-07-16T11:34:40Z</dcterms:created>
  <dcterms:modified xsi:type="dcterms:W3CDTF">2021-09-08T07:50:01Z</dcterms:modified>
</cp:coreProperties>
</file>